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9"/>
  </p:notesMasterIdLst>
  <p:sldIdLst>
    <p:sldId id="2271" r:id="rId3"/>
    <p:sldId id="2324" r:id="rId4"/>
    <p:sldId id="2235" r:id="rId5"/>
    <p:sldId id="2299" r:id="rId6"/>
    <p:sldId id="2358" r:id="rId7"/>
    <p:sldId id="2359" r:id="rId8"/>
    <p:sldId id="2059" r:id="rId9"/>
    <p:sldId id="2233" r:id="rId10"/>
    <p:sldId id="2361" r:id="rId11"/>
    <p:sldId id="2362" r:id="rId12"/>
    <p:sldId id="2363" r:id="rId13"/>
    <p:sldId id="2365" r:id="rId14"/>
    <p:sldId id="2364" r:id="rId15"/>
    <p:sldId id="2366" r:id="rId16"/>
    <p:sldId id="2367" r:id="rId17"/>
    <p:sldId id="2369" r:id="rId18"/>
    <p:sldId id="2370" r:id="rId19"/>
    <p:sldId id="2371" r:id="rId20"/>
    <p:sldId id="2372" r:id="rId21"/>
    <p:sldId id="2373" r:id="rId22"/>
    <p:sldId id="2374" r:id="rId23"/>
    <p:sldId id="2368" r:id="rId24"/>
    <p:sldId id="2375" r:id="rId25"/>
    <p:sldId id="2376" r:id="rId26"/>
    <p:sldId id="2377" r:id="rId27"/>
    <p:sldId id="2378" r:id="rId28"/>
    <p:sldId id="2379" r:id="rId29"/>
    <p:sldId id="2380" r:id="rId30"/>
    <p:sldId id="2381" r:id="rId31"/>
    <p:sldId id="1986" r:id="rId32"/>
    <p:sldId id="2163" r:id="rId33"/>
    <p:sldId id="2382" r:id="rId34"/>
    <p:sldId id="2383" r:id="rId35"/>
    <p:sldId id="2384" r:id="rId36"/>
    <p:sldId id="1948" r:id="rId37"/>
    <p:sldId id="1894" r:id="rId3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1E061"/>
    <a:srgbClr val="F4B75E"/>
    <a:srgbClr val="CC0000"/>
    <a:srgbClr val="C5E6FF"/>
    <a:srgbClr val="00A1DA"/>
    <a:srgbClr val="AFDDFF"/>
    <a:srgbClr val="007FDE"/>
    <a:srgbClr val="0083E6"/>
    <a:srgbClr val="29A3FF"/>
    <a:srgbClr val="6DC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7" autoAdjust="0"/>
    <p:restoredTop sz="93697" autoAdjust="0"/>
  </p:normalViewPr>
  <p:slideViewPr>
    <p:cSldViewPr>
      <p:cViewPr varScale="1">
        <p:scale>
          <a:sx n="97" d="100"/>
          <a:sy n="97" d="100"/>
        </p:scale>
        <p:origin x="-1309"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8/9/2023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290338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424077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632267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490862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140804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072845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717537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137958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74955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63636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13801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779357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041307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555342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solidFill>
                  <a:prstClr val="black"/>
                </a:solidFill>
              </a:rPr>
              <a:pPr/>
              <a:t>23</a:t>
            </a:fld>
            <a:endParaRPr lang="en-US" dirty="0">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635819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solidFill>
                  <a:prstClr val="black"/>
                </a:solidFill>
              </a:rPr>
              <a:pPr/>
              <a:t>24</a:t>
            </a:fld>
            <a:endParaRPr lang="en-US" dirty="0">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84156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solidFill>
                  <a:prstClr val="black"/>
                </a:solidFill>
              </a:rPr>
              <a:pPr/>
              <a:t>25</a:t>
            </a:fld>
            <a:endParaRPr lang="en-US" dirty="0">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835770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609101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solidFill>
                  <a:prstClr val="black"/>
                </a:solidFill>
              </a:rPr>
              <a:pPr/>
              <a:t>27</a:t>
            </a:fld>
            <a:endParaRPr lang="en-US" dirty="0">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444817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solidFill>
                  <a:prstClr val="black"/>
                </a:solidFill>
              </a:rPr>
              <a:pPr/>
              <a:t>28</a:t>
            </a:fld>
            <a:endParaRPr lang="en-US" dirty="0">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804353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solidFill>
                  <a:prstClr val="black"/>
                </a:solidFill>
              </a:rPr>
              <a:pPr/>
              <a:t>29</a:t>
            </a:fld>
            <a:endParaRPr lang="en-US" dirty="0">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184974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3128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92625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3007852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736366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34</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98571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36</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25332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554031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864563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086308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8/9/2023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8/9/2023</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8/9/2023</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8/9/2023</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8/9/2023</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8/9/2023</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8/9/2023</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8/9/2023</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8/9/2023</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8/9/2023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8/9/2023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8/9/2023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8/9/2023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8/9/2023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8/9/2023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8/9/2023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8/9/2023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8/9/2023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8/9/2023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8/9/2023</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Corinthians 10:23-33 - Lakeview Church"/>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7" name="Rectangle 6"/>
          <p:cNvSpPr/>
          <p:nvPr/>
        </p:nvSpPr>
        <p:spPr>
          <a:xfrm>
            <a:off x="304800" y="5064437"/>
            <a:ext cx="8534400" cy="1323439"/>
          </a:xfrm>
          <a:prstGeom prst="rect">
            <a:avLst/>
          </a:prstGeom>
        </p:spPr>
        <p:txBody>
          <a:bodyPr wrap="square">
            <a:spAutoFit/>
          </a:bodyPr>
          <a:lstStyle/>
          <a:p>
            <a:pPr algn="ctr"/>
            <a:r>
              <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Week  </a:t>
            </a: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61</a:t>
            </a:r>
            <a:endPar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a:p>
            <a:pPr algn="ct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 August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2023</a:t>
            </a:r>
          </a:p>
        </p:txBody>
      </p:sp>
      <p:sp>
        <p:nvSpPr>
          <p:cNvPr id="9" name="TextBox 8"/>
          <p:cNvSpPr txBox="1"/>
          <p:nvPr/>
        </p:nvSpPr>
        <p:spPr>
          <a:xfrm>
            <a:off x="609599" y="4267200"/>
            <a:ext cx="8095129" cy="584775"/>
          </a:xfrm>
          <a:prstGeom prst="rect">
            <a:avLst/>
          </a:prstGeom>
          <a:noFill/>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Getting the Most from Our Lot in Life - 7:17-40</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5"/>
          <p:cNvSpPr/>
          <p:nvPr/>
        </p:nvSpPr>
        <p:spPr>
          <a:xfrm>
            <a:off x="322729" y="6096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Strengthening Family and Fellowship</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3831175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7:17-24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5" y="1219200"/>
            <a:ext cx="8525436" cy="498598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With these basic instructions, Paul’s intent is that each believer find contentment to remain in whatever condition he or she was in when called (</a:t>
            </a:r>
            <a:r>
              <a:rPr lang="en-US" sz="2400" b="1" dirty="0" smtClean="0">
                <a:effectLst>
                  <a:outerShdw blurRad="38100" dist="38100" dir="2700000" algn="tl">
                    <a:srgbClr val="000000">
                      <a:alpha val="43137"/>
                    </a:srgbClr>
                  </a:outerShdw>
                </a:effectLst>
                <a:latin typeface="Cambria" pitchFamily="18" charset="0"/>
              </a:rPr>
              <a:t>7:20, 24</a:t>
            </a:r>
            <a:r>
              <a:rPr lang="en-US" sz="2400" b="1" dirty="0" smtClean="0">
                <a:latin typeface="Cambria" pitchFamily="18" charset="0"/>
              </a:rPr>
              <a:t>). </a:t>
            </a:r>
            <a:endParaRPr lang="en-US" sz="2400" b="1" i="1" dirty="0">
              <a:latin typeface="Cambria" pitchFamily="18" charset="0"/>
            </a:endParaRPr>
          </a:p>
          <a:p>
            <a:pPr indent="457200">
              <a:spcAft>
                <a:spcPts val="1200"/>
              </a:spcAft>
            </a:pPr>
            <a:r>
              <a:rPr lang="en-US" sz="2400" b="1" dirty="0" smtClean="0">
                <a:latin typeface="Cambria" pitchFamily="18" charset="0"/>
              </a:rPr>
              <a:t>This principle has both a theological reason and a practical reason.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The Theological Reason </a:t>
            </a:r>
            <a:r>
              <a:rPr lang="en-US" sz="2400" b="1" dirty="0" smtClean="0">
                <a:effectLst>
                  <a:outerShdw blurRad="38100" dist="38100" dir="2700000" algn="tl">
                    <a:srgbClr val="000000">
                      <a:alpha val="43137"/>
                    </a:srgbClr>
                  </a:outerShdw>
                </a:effectLst>
                <a:latin typeface="Cambria" pitchFamily="18" charset="0"/>
              </a:rPr>
              <a:t>. . . </a:t>
            </a:r>
            <a:r>
              <a:rPr lang="en-US" sz="2400" b="1" dirty="0" smtClean="0">
                <a:latin typeface="Cambria" pitchFamily="18" charset="0"/>
              </a:rPr>
              <a:t>The gospel of salvation by grace, </a:t>
            </a:r>
            <a:r>
              <a:rPr lang="en-US" sz="2400" b="1" i="1" dirty="0" smtClean="0">
                <a:latin typeface="Cambria" pitchFamily="18" charset="0"/>
              </a:rPr>
              <a:t>alone</a:t>
            </a:r>
            <a:r>
              <a:rPr lang="en-US" sz="2400" b="1" dirty="0" smtClean="0">
                <a:latin typeface="Cambria" pitchFamily="18" charset="0"/>
              </a:rPr>
              <a:t>, through faith in Jesus Christ, </a:t>
            </a:r>
            <a:r>
              <a:rPr lang="en-US" sz="2400" b="1" i="1" dirty="0" smtClean="0">
                <a:latin typeface="Cambria" pitchFamily="18" charset="0"/>
              </a:rPr>
              <a:t>alone</a:t>
            </a:r>
            <a:r>
              <a:rPr lang="en-US" sz="2400" b="1" dirty="0" smtClean="0">
                <a:latin typeface="Cambria" pitchFamily="18" charset="0"/>
              </a:rPr>
              <a:t>, does not prefer one social, economic, ethnic, racial, or cultural category over another </a:t>
            </a:r>
            <a:r>
              <a:rPr lang="en-US" sz="2400" b="1" dirty="0" smtClean="0">
                <a:effectLst>
                  <a:outerShdw blurRad="38100" dist="38100" dir="2700000" algn="tl">
                    <a:srgbClr val="000000">
                      <a:alpha val="43137"/>
                    </a:srgbClr>
                  </a:outerShdw>
                </a:effectLst>
                <a:latin typeface="Cambria" pitchFamily="18" charset="0"/>
              </a:rPr>
              <a:t>. . . </a:t>
            </a:r>
          </a:p>
          <a:p>
            <a:pPr indent="457200">
              <a:spcAft>
                <a:spcPts val="1200"/>
              </a:spcAft>
            </a:pPr>
            <a:r>
              <a:rPr lang="en-US" sz="2400" b="1" i="1" dirty="0" smtClean="0">
                <a:latin typeface="Cambria" pitchFamily="18" charset="0"/>
              </a:rPr>
              <a:t>“There is neither Jew nor Greek, there is neither slave nor free man, there is neither male nor female; for you are all one in Christ Jesus”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Gal 3:28</a:t>
            </a:r>
            <a:r>
              <a:rPr lang="en-US" sz="2400" b="1" dirty="0" smtClean="0">
                <a:latin typeface="Cambria" pitchFamily="18" charset="0"/>
              </a:rPr>
              <a:t>).</a:t>
            </a:r>
            <a:endParaRPr lang="en-US" sz="2400" b="1" i="1" dirty="0" smtClean="0">
              <a:latin typeface="Cambria" pitchFamily="18" charset="0"/>
            </a:endParaRPr>
          </a:p>
        </p:txBody>
      </p:sp>
    </p:spTree>
    <p:extLst>
      <p:ext uri="{BB962C8B-B14F-4D97-AF65-F5344CB8AC3E}">
        <p14:creationId xmlns:p14="http://schemas.microsoft.com/office/powerpoint/2010/main" xmlns="" val="18086082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7:17-24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4" y="1066800"/>
            <a:ext cx="8610601"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theological reason for staying put, is so those on the outside, looking into the Christian faith will not see a space just occupied by people of the same color, status, and pay grade; but a startlingly diverse community of various races, languages, and classes. </a:t>
            </a:r>
            <a:endParaRPr lang="en-US" sz="2400" b="1" i="1" dirty="0">
              <a:latin typeface="Cambria" pitchFamily="18" charset="0"/>
            </a:endParaRP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The Practical Reason </a:t>
            </a:r>
            <a:r>
              <a:rPr lang="en-US" sz="2400" b="1" dirty="0" smtClean="0">
                <a:effectLst>
                  <a:outerShdw blurRad="38100" dist="38100" dir="2700000" algn="tl">
                    <a:srgbClr val="000000">
                      <a:alpha val="43137"/>
                    </a:srgbClr>
                  </a:outerShdw>
                </a:effectLst>
                <a:latin typeface="Cambria" pitchFamily="18" charset="0"/>
              </a:rPr>
              <a:t>. . . </a:t>
            </a:r>
            <a:r>
              <a:rPr lang="en-US" sz="2400" b="1" dirty="0" smtClean="0">
                <a:latin typeface="Cambria" pitchFamily="18" charset="0"/>
              </a:rPr>
              <a:t>From a realistic perspective, is that, if everyone who became a Christian decided to take vows of celibacy, poverty, silence, and solitude, forsaking their careers, families, communities, and pastimes</a:t>
            </a:r>
            <a:r>
              <a:rPr lang="en-US" sz="2400" b="1" i="1" dirty="0" smtClean="0">
                <a:latin typeface="Cambria" pitchFamily="18" charset="0"/>
              </a:rPr>
              <a:t>. </a:t>
            </a:r>
          </a:p>
          <a:p>
            <a:pPr indent="457200">
              <a:spcAft>
                <a:spcPts val="1200"/>
              </a:spcAft>
            </a:pPr>
            <a:r>
              <a:rPr lang="en-US" sz="2400" b="1" dirty="0" smtClean="0">
                <a:latin typeface="Cambria" pitchFamily="18" charset="0"/>
              </a:rPr>
              <a:t>The body of Christ would shrivel up and die as it morphed into a corporate recluse, turning its back on the world and retreating into obscurity.</a:t>
            </a:r>
          </a:p>
          <a:p>
            <a:pPr indent="457200">
              <a:spcAft>
                <a:spcPts val="1200"/>
              </a:spcAft>
            </a:pPr>
            <a:r>
              <a:rPr lang="en-US" sz="2400" b="1" dirty="0" smtClean="0">
                <a:latin typeface="Cambria" pitchFamily="18" charset="0"/>
              </a:rPr>
              <a:t>The church’s strategic presence in the world would silently vanish like water vaporizing on a sunny day. </a:t>
            </a:r>
          </a:p>
        </p:txBody>
      </p:sp>
    </p:spTree>
    <p:extLst>
      <p:ext uri="{BB962C8B-B14F-4D97-AF65-F5344CB8AC3E}">
        <p14:creationId xmlns:p14="http://schemas.microsoft.com/office/powerpoint/2010/main" xmlns="" val="68032996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7:17-24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4" y="1066800"/>
            <a:ext cx="8610601"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Or if new believers turned their calling as Christians into a call to full-time ministry, the body of Christ would be distorted, grow top-heavy and topple. </a:t>
            </a:r>
          </a:p>
          <a:p>
            <a:pPr indent="457200">
              <a:spcAft>
                <a:spcPts val="1200"/>
              </a:spcAft>
            </a:pPr>
            <a:r>
              <a:rPr lang="en-US" sz="2400" b="1" dirty="0" smtClean="0">
                <a:latin typeface="Cambria" pitchFamily="18" charset="0"/>
              </a:rPr>
              <a:t>Moreover, the church would lose its faithful, generous  lay people, whose labor in secular society produces the wealth that supports ministry.</a:t>
            </a:r>
          </a:p>
          <a:p>
            <a:pPr indent="457200">
              <a:spcAft>
                <a:spcPts val="1200"/>
              </a:spcAft>
            </a:pPr>
            <a:r>
              <a:rPr lang="en-US" sz="2400" b="1" dirty="0" smtClean="0">
                <a:latin typeface="Cambria" pitchFamily="18" charset="0"/>
              </a:rPr>
              <a:t>The practical truth is that God has called people from all paygrades, social strata, lifestyles, careers, cultures and situations in order to create a community of diversity and harmony… </a:t>
            </a:r>
            <a:r>
              <a:rPr lang="en-US" sz="2400" b="1" dirty="0">
                <a:latin typeface="Cambria" pitchFamily="18" charset="0"/>
              </a:rPr>
              <a:t>not </a:t>
            </a:r>
            <a:r>
              <a:rPr lang="en-US" sz="2400" b="1" dirty="0" smtClean="0">
                <a:latin typeface="Cambria" pitchFamily="18" charset="0"/>
              </a:rPr>
              <a:t>sameness and monotony.</a:t>
            </a:r>
          </a:p>
          <a:p>
            <a:pPr indent="457200">
              <a:spcAft>
                <a:spcPts val="1200"/>
              </a:spcAft>
            </a:pPr>
            <a:r>
              <a:rPr lang="en-US" sz="2400" b="1" dirty="0" smtClean="0">
                <a:latin typeface="Cambria" pitchFamily="18" charset="0"/>
              </a:rPr>
              <a:t>When believers exercise contentment and remain in the circumstances in which we were called, we can be salt and light in our own communities; and influence our unsaved friends, relatives, colleagues and acquaintances.   </a:t>
            </a:r>
          </a:p>
        </p:txBody>
      </p:sp>
    </p:spTree>
    <p:extLst>
      <p:ext uri="{BB962C8B-B14F-4D97-AF65-F5344CB8AC3E}">
        <p14:creationId xmlns:p14="http://schemas.microsoft.com/office/powerpoint/2010/main" xmlns="" val="36259975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7:17-24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4" y="1044388"/>
            <a:ext cx="8610601" cy="5724644"/>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Swindoll points out  . . . </a:t>
            </a:r>
            <a:r>
              <a:rPr lang="en-US" sz="2400" b="1" dirty="0" smtClean="0">
                <a:latin typeface="Cambria" pitchFamily="18" charset="0"/>
              </a:rPr>
              <a:t>That we </a:t>
            </a:r>
            <a:r>
              <a:rPr lang="en-US" sz="2400" b="1" i="1" dirty="0" smtClean="0">
                <a:effectLst>
                  <a:outerShdw blurRad="38100" dist="38100" dir="2700000" algn="tl">
                    <a:srgbClr val="000000">
                      <a:alpha val="43137"/>
                    </a:srgbClr>
                  </a:outerShdw>
                </a:effectLst>
                <a:latin typeface="Cambria" pitchFamily="18" charset="0"/>
              </a:rPr>
              <a:t>lambs</a:t>
            </a:r>
            <a:r>
              <a:rPr lang="en-US" sz="2400" b="1" dirty="0" smtClean="0">
                <a:latin typeface="Cambria" pitchFamily="18" charset="0"/>
              </a:rPr>
              <a:t> like to wander! Like fielded sheep, we poke our heads past our fences boundaries to graze in another’s pasture – where the grass seems to taste so much better than ours. </a:t>
            </a:r>
          </a:p>
          <a:p>
            <a:pPr indent="457200">
              <a:spcAft>
                <a:spcPts val="1200"/>
              </a:spcAft>
            </a:pPr>
            <a:r>
              <a:rPr lang="en-US" sz="2400" b="1" dirty="0" smtClean="0">
                <a:latin typeface="Cambria" pitchFamily="18" charset="0"/>
              </a:rPr>
              <a:t>But if we were to stop and listen, we would hear others’ chomping as they grazed on our grass, leaving their green fields for ours.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You’ve seen it!</a:t>
            </a:r>
            <a:r>
              <a:rPr lang="en-US" sz="2400" b="1" dirty="0" smtClean="0">
                <a:latin typeface="Cambria" pitchFamily="18" charset="0"/>
              </a:rPr>
              <a:t> Parents stressed-out, over their heads in extracurricular activities looking longingly at the wide-open schedules, and freewheeling lifestyles of couples without children.  </a:t>
            </a:r>
          </a:p>
          <a:p>
            <a:pPr indent="457200">
              <a:spcAft>
                <a:spcPts val="1200"/>
              </a:spcAft>
            </a:pPr>
            <a:r>
              <a:rPr lang="en-US" sz="2400" b="1" dirty="0" smtClean="0">
                <a:latin typeface="Cambria" pitchFamily="18" charset="0"/>
              </a:rPr>
              <a:t>At the same time those without children looking with envy at those with children hoping and praying that God would bless them with a baby. </a:t>
            </a:r>
          </a:p>
        </p:txBody>
      </p:sp>
    </p:spTree>
    <p:extLst>
      <p:ext uri="{BB962C8B-B14F-4D97-AF65-F5344CB8AC3E}">
        <p14:creationId xmlns:p14="http://schemas.microsoft.com/office/powerpoint/2010/main" xmlns="" val="15319827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7:17-24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4" y="1066800"/>
            <a:ext cx="8610601"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At the same time a single woman, settled into a nine-to-five career of her dreams, wishes she had someone to eat dinner with besides her cat. </a:t>
            </a:r>
          </a:p>
          <a:p>
            <a:pPr indent="457200">
              <a:spcAft>
                <a:spcPts val="1200"/>
              </a:spcAft>
            </a:pPr>
            <a:r>
              <a:rPr lang="en-US" sz="2400" b="1" dirty="0" smtClean="0">
                <a:latin typeface="Cambria" pitchFamily="18" charset="0"/>
              </a:rPr>
              <a:t>And across the street, a married man wonders if he made the right decision when he got married, considering where he could have taken his career if it weren’t for the ongoing marital responsibilities. </a:t>
            </a:r>
            <a:endParaRPr lang="en-US" sz="2400" b="1" dirty="0">
              <a:latin typeface="Cambria" pitchFamily="18" charset="0"/>
            </a:endParaRPr>
          </a:p>
          <a:p>
            <a:pPr indent="457200">
              <a:spcAft>
                <a:spcPts val="1200"/>
              </a:spcAft>
            </a:pPr>
            <a:r>
              <a:rPr lang="en-US" sz="2400" b="1" dirty="0" smtClean="0">
                <a:latin typeface="Cambria" pitchFamily="18" charset="0"/>
              </a:rPr>
              <a:t>Too many, of us, look at our life circumstances and see only the negatives.  We don’t see the God-glorifying ministry potential inherent in our callings. </a:t>
            </a:r>
          </a:p>
          <a:p>
            <a:pPr indent="457200">
              <a:spcAft>
                <a:spcPts val="1200"/>
              </a:spcAft>
            </a:pPr>
            <a:r>
              <a:rPr lang="en-US" sz="2400" b="1" dirty="0" smtClean="0">
                <a:latin typeface="Cambria" pitchFamily="18" charset="0"/>
              </a:rPr>
              <a:t>Paul’s principle of contentment, encourages us to look at our own life situations differently.  He advises every believer on both sides of the fence to </a:t>
            </a:r>
            <a:r>
              <a:rPr lang="en-US" sz="2400" b="1" i="1" dirty="0" smtClean="0">
                <a:latin typeface="Cambria" pitchFamily="18" charset="0"/>
              </a:rPr>
              <a:t>DEFEAT</a:t>
            </a:r>
            <a:r>
              <a:rPr lang="en-US" sz="2400" b="1" dirty="0" smtClean="0">
                <a:latin typeface="Cambria" pitchFamily="18" charset="0"/>
              </a:rPr>
              <a:t> </a:t>
            </a:r>
            <a:r>
              <a:rPr lang="en-US" sz="2400" b="1" u="sng" dirty="0" smtClean="0">
                <a:effectLst>
                  <a:outerShdw blurRad="38100" dist="38100" dir="2700000" algn="tl">
                    <a:srgbClr val="000000">
                      <a:alpha val="43137"/>
                    </a:srgbClr>
                  </a:outerShdw>
                </a:effectLst>
                <a:latin typeface="Cambria" pitchFamily="18" charset="0"/>
              </a:rPr>
              <a:t>discontentment</a:t>
            </a:r>
            <a:r>
              <a:rPr lang="en-US" sz="2400" b="1" dirty="0" smtClean="0">
                <a:latin typeface="Cambria" pitchFamily="18" charset="0"/>
              </a:rPr>
              <a:t> and to get the most out of their lot in life. </a:t>
            </a:r>
          </a:p>
        </p:txBody>
      </p:sp>
    </p:spTree>
    <p:extLst>
      <p:ext uri="{BB962C8B-B14F-4D97-AF65-F5344CB8AC3E}">
        <p14:creationId xmlns:p14="http://schemas.microsoft.com/office/powerpoint/2010/main" xmlns="" val="11090152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2376" y="1206500"/>
            <a:ext cx="8467165" cy="4678204"/>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600" b="1" i="1" baseline="30000" dirty="0" smtClean="0">
                <a:effectLst>
                  <a:outerShdw blurRad="38100" dist="38100" dir="2700000" algn="tl">
                    <a:srgbClr val="000000">
                      <a:alpha val="43137"/>
                    </a:srgbClr>
                  </a:outerShdw>
                </a:effectLst>
                <a:latin typeface="Georgia" panose="02040502050405020303" pitchFamily="18" charset="0"/>
              </a:rPr>
              <a:t>25</a:t>
            </a:r>
            <a:r>
              <a:rPr lang="en-US" sz="2600" i="1" dirty="0" smtClean="0">
                <a:latin typeface="Georgia" panose="02040502050405020303" pitchFamily="18" charset="0"/>
              </a:rPr>
              <a:t>Now </a:t>
            </a:r>
            <a:r>
              <a:rPr lang="en-US" sz="2600" i="1" dirty="0">
                <a:latin typeface="Georgia" panose="02040502050405020303" pitchFamily="18" charset="0"/>
              </a:rPr>
              <a:t>concerning virgins: I have no commandment from the Lord; yet I give judgment as one whom the Lord in His mercy has made trustworthy</a:t>
            </a:r>
            <a:r>
              <a:rPr lang="en-US" sz="2600" i="1" dirty="0" smtClean="0">
                <a:latin typeface="Georgia" panose="02040502050405020303" pitchFamily="18" charset="0"/>
              </a:rPr>
              <a:t>. </a:t>
            </a:r>
            <a:r>
              <a:rPr lang="en-US" sz="2600" i="1" dirty="0">
                <a:latin typeface="Georgia" panose="02040502050405020303" pitchFamily="18" charset="0"/>
              </a:rPr>
              <a:t> </a:t>
            </a:r>
            <a:r>
              <a:rPr lang="en-US" sz="2600" b="1" i="1" baseline="30000" dirty="0" smtClean="0">
                <a:effectLst>
                  <a:outerShdw blurRad="38100" dist="38100" dir="2700000" algn="tl">
                    <a:srgbClr val="000000">
                      <a:alpha val="43137"/>
                    </a:srgbClr>
                  </a:outerShdw>
                </a:effectLst>
                <a:latin typeface="Georgia" panose="02040502050405020303" pitchFamily="18" charset="0"/>
              </a:rPr>
              <a:t>26</a:t>
            </a:r>
            <a:r>
              <a:rPr lang="en-US" sz="2600" i="1" dirty="0" smtClean="0">
                <a:latin typeface="Georgia" panose="02040502050405020303" pitchFamily="18" charset="0"/>
              </a:rPr>
              <a:t>I suppose  therefore </a:t>
            </a:r>
            <a:r>
              <a:rPr lang="en-US" sz="2600" i="1" dirty="0">
                <a:latin typeface="Georgia" panose="02040502050405020303" pitchFamily="18" charset="0"/>
              </a:rPr>
              <a:t>that this is good because of the present distress—that it is good for a man to remain as he is</a:t>
            </a:r>
            <a:r>
              <a:rPr lang="en-US" sz="2600" i="1" dirty="0" smtClean="0">
                <a:latin typeface="Georgia" panose="02040502050405020303" pitchFamily="18" charset="0"/>
              </a:rPr>
              <a:t>: </a:t>
            </a:r>
            <a:r>
              <a:rPr lang="en-US" sz="2600" i="1" dirty="0">
                <a:latin typeface="Georgia" panose="02040502050405020303" pitchFamily="18" charset="0"/>
              </a:rPr>
              <a:t> </a:t>
            </a:r>
            <a:r>
              <a:rPr lang="en-US" sz="2600" b="1" i="1" baseline="30000" dirty="0" smtClean="0">
                <a:effectLst>
                  <a:outerShdw blurRad="38100" dist="38100" dir="2700000" algn="tl">
                    <a:srgbClr val="000000">
                      <a:alpha val="43137"/>
                    </a:srgbClr>
                  </a:outerShdw>
                </a:effectLst>
                <a:latin typeface="Georgia" panose="02040502050405020303" pitchFamily="18" charset="0"/>
              </a:rPr>
              <a:t>27</a:t>
            </a:r>
            <a:r>
              <a:rPr lang="en-US" sz="2600" i="1" dirty="0" smtClean="0">
                <a:latin typeface="Georgia" panose="02040502050405020303" pitchFamily="18" charset="0"/>
              </a:rPr>
              <a:t>Are </a:t>
            </a:r>
            <a:r>
              <a:rPr lang="en-US" sz="2600" i="1" dirty="0">
                <a:latin typeface="Georgia" panose="02040502050405020303" pitchFamily="18" charset="0"/>
              </a:rPr>
              <a:t>you bound to a wife?  Do not seek to be loosed.  Are you loosed from a wife?  Do not seek a </a:t>
            </a:r>
            <a:r>
              <a:rPr lang="en-US" sz="2600" i="1" dirty="0" smtClean="0">
                <a:latin typeface="Georgia" panose="02040502050405020303" pitchFamily="18" charset="0"/>
              </a:rPr>
              <a:t>wife. </a:t>
            </a:r>
            <a:r>
              <a:rPr lang="en-US" sz="2600" i="1" dirty="0">
                <a:latin typeface="Georgia" panose="02040502050405020303" pitchFamily="18" charset="0"/>
              </a:rPr>
              <a:t> </a:t>
            </a:r>
            <a:r>
              <a:rPr lang="en-US" sz="2600" b="1" i="1" baseline="30000" dirty="0" smtClean="0">
                <a:effectLst>
                  <a:outerShdw blurRad="38100" dist="38100" dir="2700000" algn="tl">
                    <a:srgbClr val="000000">
                      <a:alpha val="43137"/>
                    </a:srgbClr>
                  </a:outerShdw>
                </a:effectLst>
                <a:latin typeface="Georgia" panose="02040502050405020303" pitchFamily="18" charset="0"/>
              </a:rPr>
              <a:t>28</a:t>
            </a:r>
            <a:r>
              <a:rPr lang="en-US" sz="2600" i="1" dirty="0" smtClean="0">
                <a:latin typeface="Georgia" panose="02040502050405020303" pitchFamily="18" charset="0"/>
              </a:rPr>
              <a:t>But </a:t>
            </a:r>
            <a:r>
              <a:rPr lang="en-US" sz="2600" i="1" dirty="0">
                <a:latin typeface="Georgia" panose="02040502050405020303" pitchFamily="18" charset="0"/>
              </a:rPr>
              <a:t>even if you do marry, you have not sinned; and if a virgin marries, she has not sinned.  Nevertheless such will have trouble in the flesh, but I would spare you.</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7:25-28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5612665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7:25-28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4" y="1066800"/>
            <a:ext cx="8610601" cy="550920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Having reiterated the principle of being content with where God has placed us (</a:t>
            </a:r>
            <a:r>
              <a:rPr lang="en-US" sz="2400" b="1" dirty="0" smtClean="0">
                <a:effectLst>
                  <a:outerShdw blurRad="38100" dist="38100" dir="2700000" algn="tl">
                    <a:srgbClr val="000000">
                      <a:alpha val="43137"/>
                    </a:srgbClr>
                  </a:outerShdw>
                </a:effectLst>
                <a:latin typeface="Cambria" pitchFamily="18" charset="0"/>
              </a:rPr>
              <a:t>7:24</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 . . </a:t>
            </a:r>
            <a:r>
              <a:rPr lang="en-US" sz="2400" b="1" dirty="0" smtClean="0">
                <a:latin typeface="Cambria" pitchFamily="18" charset="0"/>
              </a:rPr>
              <a:t>  </a:t>
            </a:r>
          </a:p>
          <a:p>
            <a:pPr indent="457200">
              <a:spcAft>
                <a:spcPts val="1200"/>
              </a:spcAft>
            </a:pPr>
            <a:r>
              <a:rPr lang="en-US" sz="2400" b="1" dirty="0" smtClean="0">
                <a:latin typeface="Cambria" pitchFamily="18" charset="0"/>
              </a:rPr>
              <a:t>Paul now applies this principle to the question of whether it is right for single men and women to marry, which will drastically change their circumstances.  </a:t>
            </a:r>
          </a:p>
          <a:p>
            <a:pPr indent="457200">
              <a:spcAft>
                <a:spcPts val="1200"/>
              </a:spcAft>
            </a:pPr>
            <a:r>
              <a:rPr lang="en-US" sz="2400" b="1" dirty="0" smtClean="0">
                <a:latin typeface="Cambria" pitchFamily="18" charset="0"/>
              </a:rPr>
              <a:t>His advise is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Staying unmarried is desirable but not demanded</a:t>
            </a:r>
            <a:r>
              <a:rPr lang="en-US" sz="2400" b="1" i="1" dirty="0" smtClean="0">
                <a:latin typeface="Cambria" pitchFamily="18" charset="0"/>
              </a:rPr>
              <a:t>.”</a:t>
            </a:r>
            <a:endParaRPr lang="en-US" sz="2400" b="1" i="1" dirty="0">
              <a:latin typeface="Cambria" pitchFamily="18" charset="0"/>
            </a:endParaRPr>
          </a:p>
          <a:p>
            <a:pPr indent="457200">
              <a:spcAft>
                <a:spcPts val="1200"/>
              </a:spcAft>
            </a:pPr>
            <a:r>
              <a:rPr lang="en-US" sz="2400" b="1" dirty="0" smtClean="0">
                <a:latin typeface="Cambria" pitchFamily="18" charset="0"/>
              </a:rPr>
              <a:t>Though </a:t>
            </a:r>
            <a:r>
              <a:rPr lang="en-US" sz="2400" b="1" dirty="0">
                <a:latin typeface="Cambria" pitchFamily="18" charset="0"/>
              </a:rPr>
              <a:t>Paul’s advice </a:t>
            </a:r>
            <a:r>
              <a:rPr lang="en-US" sz="2400" b="1" dirty="0" smtClean="0">
                <a:latin typeface="Cambria" pitchFamily="18" charset="0"/>
              </a:rPr>
              <a:t>concerning singles is not drawn directly from Jesus’ teaching, it was revealed to Paul by the Holy Spirit and is just as authoritative as Christ’s teachings (</a:t>
            </a:r>
            <a:r>
              <a:rPr lang="en-US" sz="2400" b="1" dirty="0" smtClean="0">
                <a:effectLst>
                  <a:outerShdw blurRad="38100" dist="38100" dir="2700000" algn="tl">
                    <a:srgbClr val="000000">
                      <a:alpha val="43137"/>
                    </a:srgbClr>
                  </a:outerShdw>
                </a:effectLst>
                <a:latin typeface="Cambria" pitchFamily="18" charset="0"/>
              </a:rPr>
              <a:t>7:25; 2 Pet. 1:21; 3:15-16</a:t>
            </a:r>
            <a:r>
              <a:rPr lang="en-US" sz="2400" b="1" dirty="0" smtClean="0">
                <a:latin typeface="Cambria" pitchFamily="18" charset="0"/>
              </a:rPr>
              <a:t>).  </a:t>
            </a:r>
          </a:p>
          <a:p>
            <a:pPr indent="457200">
              <a:spcAft>
                <a:spcPts val="1200"/>
              </a:spcAft>
            </a:pPr>
            <a:r>
              <a:rPr lang="en-US" sz="2400" b="1" dirty="0" smtClean="0">
                <a:latin typeface="Cambria" pitchFamily="18" charset="0"/>
              </a:rPr>
              <a:t>Paul now </a:t>
            </a:r>
            <a:r>
              <a:rPr lang="en-US" sz="2400" b="1" dirty="0">
                <a:latin typeface="Cambria" pitchFamily="18" charset="0"/>
              </a:rPr>
              <a:t>supports his point with </a:t>
            </a:r>
            <a:r>
              <a:rPr lang="en-US" sz="2400" b="1" i="1" u="sng" dirty="0">
                <a:latin typeface="Cambria" pitchFamily="18" charset="0"/>
              </a:rPr>
              <a:t>two</a:t>
            </a:r>
            <a:r>
              <a:rPr lang="en-US" sz="2400" b="1" dirty="0">
                <a:latin typeface="Cambria" pitchFamily="18" charset="0"/>
              </a:rPr>
              <a:t> </a:t>
            </a:r>
            <a:r>
              <a:rPr lang="en-US" sz="2400" b="1" i="1" u="sng" dirty="0">
                <a:latin typeface="Cambria" pitchFamily="18" charset="0"/>
              </a:rPr>
              <a:t>advantages</a:t>
            </a:r>
            <a:r>
              <a:rPr lang="en-US" sz="2400" b="1" dirty="0">
                <a:latin typeface="Cambria" pitchFamily="18" charset="0"/>
              </a:rPr>
              <a:t> singles have that married people don’t. </a:t>
            </a:r>
          </a:p>
        </p:txBody>
      </p:sp>
    </p:spTree>
    <p:extLst>
      <p:ext uri="{BB962C8B-B14F-4D97-AF65-F5344CB8AC3E}">
        <p14:creationId xmlns:p14="http://schemas.microsoft.com/office/powerpoint/2010/main" xmlns="" val="345111793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7:25-28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4" y="1084729"/>
            <a:ext cx="8610601" cy="5355312"/>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First</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Advantage</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 </a:t>
            </a:r>
            <a:r>
              <a:rPr lang="en-US" sz="2400" b="1" i="1" dirty="0" smtClean="0">
                <a:latin typeface="Cambria" pitchFamily="18" charset="0"/>
              </a:rPr>
              <a:t>Singles will experience less distress and personal difficulty in a hostile world (7:26-28).</a:t>
            </a:r>
          </a:p>
          <a:p>
            <a:pPr indent="457200">
              <a:spcAft>
                <a:spcPts val="1200"/>
              </a:spcAft>
            </a:pPr>
            <a:r>
              <a:rPr lang="en-US" sz="2400" b="1" dirty="0" smtClean="0">
                <a:latin typeface="Cambria" pitchFamily="18" charset="0"/>
              </a:rPr>
              <a:t>While persecution had been sporadic and localized in Paul’s day, the apostle knew that full-blown persecution  was just around the corner, and that the church would be targeted. </a:t>
            </a:r>
            <a:endParaRPr lang="en-US" sz="2400" b="1" dirty="0">
              <a:latin typeface="Cambria" pitchFamily="18" charset="0"/>
            </a:endParaRPr>
          </a:p>
          <a:p>
            <a:pPr indent="457200">
              <a:spcAft>
                <a:spcPts val="1200"/>
              </a:spcAft>
            </a:pPr>
            <a:r>
              <a:rPr lang="en-US" sz="2400" b="1" dirty="0" smtClean="0">
                <a:latin typeface="Cambria" pitchFamily="18" charset="0"/>
              </a:rPr>
              <a:t>In light of this impending doom, Paul knew that those with a spouse and children would be tempted to deny their faith or perhaps compromise their witness, to protect their families. </a:t>
            </a:r>
          </a:p>
          <a:p>
            <a:pPr indent="457200">
              <a:spcAft>
                <a:spcPts val="1200"/>
              </a:spcAft>
            </a:pPr>
            <a:r>
              <a:rPr lang="en-US" sz="2400" b="1" dirty="0" smtClean="0">
                <a:latin typeface="Cambria" pitchFamily="18" charset="0"/>
              </a:rPr>
              <a:t>Today, most of us don’t face these kind of challenges to the marriage relationship.  However, we do face other kinds of hardships exacerbated by married life. </a:t>
            </a:r>
            <a:endParaRPr lang="en-US" sz="2400" b="1" dirty="0">
              <a:latin typeface="Cambria" pitchFamily="18" charset="0"/>
            </a:endParaRPr>
          </a:p>
        </p:txBody>
      </p:sp>
    </p:spTree>
    <p:extLst>
      <p:ext uri="{BB962C8B-B14F-4D97-AF65-F5344CB8AC3E}">
        <p14:creationId xmlns:p14="http://schemas.microsoft.com/office/powerpoint/2010/main" xmlns="" val="16190365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7:25-28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4" y="1084729"/>
            <a:ext cx="8610601"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loss of a job, the death or suffering of a mate or child, rebellious teenagers, financial stress, and other daily trials and tribulations associated with life, can </a:t>
            </a:r>
            <a:r>
              <a:rPr lang="en-US" sz="2400" b="1" dirty="0">
                <a:latin typeface="Cambria" pitchFamily="18" charset="0"/>
              </a:rPr>
              <a:t>often feel unbearable and drive us to despair</a:t>
            </a:r>
            <a:r>
              <a:rPr lang="en-US" sz="2400" b="1" dirty="0" smtClean="0">
                <a:latin typeface="Cambria" pitchFamily="18" charset="0"/>
              </a:rPr>
              <a:t>.</a:t>
            </a:r>
          </a:p>
          <a:p>
            <a:pPr indent="457200">
              <a:spcAft>
                <a:spcPts val="1200"/>
              </a:spcAft>
            </a:pPr>
            <a:r>
              <a:rPr lang="en-US" sz="2400" b="1" dirty="0" smtClean="0">
                <a:latin typeface="Cambria" pitchFamily="18" charset="0"/>
              </a:rPr>
              <a:t>And because we as believers face the brunt of the world’s hostility toward Christ, Paul’s advice to stay single, if you have the gift, still applies to some of us today.   </a:t>
            </a:r>
            <a:endParaRPr lang="en-US" sz="2400" b="1" dirty="0">
              <a:latin typeface="Cambria" pitchFamily="18" charset="0"/>
            </a:endParaRPr>
          </a:p>
          <a:p>
            <a:pPr indent="457200">
              <a:spcAft>
                <a:spcPts val="1200"/>
              </a:spcAft>
            </a:pPr>
            <a:r>
              <a:rPr lang="en-US" sz="2400" b="1" dirty="0">
                <a:latin typeface="Cambria" pitchFamily="18" charset="0"/>
              </a:rPr>
              <a:t>Paul </a:t>
            </a:r>
            <a:r>
              <a:rPr lang="en-US" sz="2400" b="1" dirty="0" smtClean="0">
                <a:latin typeface="Cambria" pitchFamily="18" charset="0"/>
              </a:rPr>
              <a:t>says, those bound to a spouse, either by marriage or legal engagement, should fulfill their commitments, even though they may experience intense hardship (</a:t>
            </a:r>
            <a:r>
              <a:rPr lang="en-US" sz="2400" b="1" dirty="0" smtClean="0">
                <a:effectLst>
                  <a:outerShdw blurRad="38100" dist="38100" dir="2700000" algn="tl">
                    <a:srgbClr val="000000">
                      <a:alpha val="43137"/>
                    </a:srgbClr>
                  </a:outerShdw>
                </a:effectLst>
                <a:latin typeface="Cambria" pitchFamily="18" charset="0"/>
              </a:rPr>
              <a:t>7:27</a:t>
            </a:r>
            <a:r>
              <a:rPr lang="en-US" sz="2400" b="1" dirty="0" smtClean="0">
                <a:latin typeface="Cambria" pitchFamily="18" charset="0"/>
              </a:rPr>
              <a:t>).</a:t>
            </a:r>
          </a:p>
          <a:p>
            <a:pPr indent="457200">
              <a:spcAft>
                <a:spcPts val="1200"/>
              </a:spcAft>
            </a:pPr>
            <a:r>
              <a:rPr lang="en-US" sz="2400" b="1" dirty="0" smtClean="0">
                <a:latin typeface="Cambria" pitchFamily="18" charset="0"/>
              </a:rPr>
              <a:t>And </a:t>
            </a:r>
            <a:r>
              <a:rPr lang="en-US" sz="2400" b="1" dirty="0">
                <a:latin typeface="Cambria" pitchFamily="18" charset="0"/>
              </a:rPr>
              <a:t>those who are released from a marriage or engagement should strongly consider remaining single – at least until the </a:t>
            </a:r>
            <a:r>
              <a:rPr lang="en-US" sz="2400" b="1" dirty="0" smtClean="0">
                <a:latin typeface="Cambria" pitchFamily="18" charset="0"/>
              </a:rPr>
              <a:t>crises, </a:t>
            </a:r>
            <a:r>
              <a:rPr lang="en-US" sz="2400" b="1" dirty="0">
                <a:latin typeface="Cambria" pitchFamily="18" charset="0"/>
              </a:rPr>
              <a:t>he </a:t>
            </a:r>
            <a:r>
              <a:rPr lang="en-US" sz="2400" b="1" dirty="0" smtClean="0">
                <a:latin typeface="Cambria" pitchFamily="18" charset="0"/>
              </a:rPr>
              <a:t>expects, passes (</a:t>
            </a:r>
            <a:r>
              <a:rPr lang="en-US" sz="2400" b="1" dirty="0">
                <a:effectLst>
                  <a:outerShdw blurRad="38100" dist="38100" dir="2700000" algn="tl">
                    <a:srgbClr val="000000">
                      <a:alpha val="43137"/>
                    </a:srgbClr>
                  </a:outerShdw>
                </a:effectLst>
                <a:latin typeface="Cambria" pitchFamily="18" charset="0"/>
              </a:rPr>
              <a:t>7:27</a:t>
            </a:r>
            <a:r>
              <a:rPr lang="en-US" sz="2400" b="1" dirty="0" smtClean="0">
                <a:latin typeface="Cambria" pitchFamily="18" charset="0"/>
              </a:rPr>
              <a:t>). </a:t>
            </a:r>
            <a:endParaRPr lang="en-US" sz="2400" b="1" dirty="0">
              <a:latin typeface="Cambria" pitchFamily="18" charset="0"/>
            </a:endParaRPr>
          </a:p>
        </p:txBody>
      </p:sp>
    </p:spTree>
    <p:extLst>
      <p:ext uri="{BB962C8B-B14F-4D97-AF65-F5344CB8AC3E}">
        <p14:creationId xmlns:p14="http://schemas.microsoft.com/office/powerpoint/2010/main" xmlns="" val="38932575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7:25-28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94447" y="1066800"/>
            <a:ext cx="8525436" cy="498598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Because Paul strongly emphasized </a:t>
            </a:r>
            <a:r>
              <a:rPr lang="en-US" sz="2400" b="1" dirty="0">
                <a:latin typeface="Cambria" pitchFamily="18" charset="0"/>
              </a:rPr>
              <a:t>the </a:t>
            </a:r>
            <a:r>
              <a:rPr lang="en-US" sz="2400" b="1" dirty="0" smtClean="0">
                <a:latin typeface="Cambria" pitchFamily="18" charset="0"/>
              </a:rPr>
              <a:t>value of staying single, the Corinthians may have begun to think that marriage itself was sinful.  In light of that, in </a:t>
            </a:r>
            <a:r>
              <a:rPr lang="en-US" sz="2400" b="1" dirty="0" smtClean="0">
                <a:effectLst>
                  <a:outerShdw blurRad="38100" dist="38100" dir="2700000" algn="tl">
                    <a:srgbClr val="000000">
                      <a:alpha val="43137"/>
                    </a:srgbClr>
                  </a:outerShdw>
                </a:effectLst>
                <a:latin typeface="Cambria" pitchFamily="18" charset="0"/>
              </a:rPr>
              <a:t>7:28</a:t>
            </a:r>
            <a:r>
              <a:rPr lang="en-US" sz="2400" b="1" dirty="0" smtClean="0">
                <a:latin typeface="Cambria" pitchFamily="18" charset="0"/>
              </a:rPr>
              <a:t>, Paul clarifies that marrying is not a sin.</a:t>
            </a:r>
          </a:p>
          <a:p>
            <a:pPr indent="457200">
              <a:spcAft>
                <a:spcPts val="1200"/>
              </a:spcAft>
            </a:pPr>
            <a:r>
              <a:rPr lang="en-US" sz="2400" b="1" dirty="0" smtClean="0">
                <a:latin typeface="Cambria" pitchFamily="18" charset="0"/>
              </a:rPr>
              <a:t>Marriage itself is good.  In fact, he said it is far preferable to living in a state of unfulfilled desires (</a:t>
            </a:r>
            <a:r>
              <a:rPr lang="en-US" sz="2400" b="1" dirty="0" smtClean="0">
                <a:effectLst>
                  <a:outerShdw blurRad="38100" dist="38100" dir="2700000" algn="tl">
                    <a:srgbClr val="000000">
                      <a:alpha val="43137"/>
                    </a:srgbClr>
                  </a:outerShdw>
                </a:effectLst>
                <a:latin typeface="Cambria" pitchFamily="18" charset="0"/>
              </a:rPr>
              <a:t>7:9</a:t>
            </a:r>
            <a:r>
              <a:rPr lang="en-US" sz="2400" b="1" dirty="0" smtClean="0">
                <a:latin typeface="Cambria" pitchFamily="18" charset="0"/>
              </a:rPr>
              <a:t>). </a:t>
            </a:r>
            <a:endParaRPr lang="en-US" sz="2400" b="1" dirty="0">
              <a:latin typeface="Cambria" pitchFamily="18" charset="0"/>
            </a:endParaRPr>
          </a:p>
          <a:p>
            <a:pPr indent="457200">
              <a:spcAft>
                <a:spcPts val="1200"/>
              </a:spcAft>
            </a:pPr>
            <a:r>
              <a:rPr lang="en-US" sz="2400" b="1" dirty="0" smtClean="0">
                <a:latin typeface="Cambria" pitchFamily="18" charset="0"/>
              </a:rPr>
              <a:t>The goodness and wholesomeness of marriage doesn’t change the fact that those who marry during or shortly before times of social and economic crises, brought on by persecution, may experience greater hardship. </a:t>
            </a:r>
          </a:p>
          <a:p>
            <a:pPr indent="457200">
              <a:spcAft>
                <a:spcPts val="1200"/>
              </a:spcAft>
            </a:pPr>
            <a:r>
              <a:rPr lang="en-US" sz="2400" b="1" dirty="0" smtClean="0">
                <a:latin typeface="Cambria" pitchFamily="18" charset="0"/>
              </a:rPr>
              <a:t>The same is true even without external persecution; compared to the single life, the married life can be harder. </a:t>
            </a:r>
            <a:endParaRPr lang="en-US" sz="2400" b="1" dirty="0">
              <a:latin typeface="Cambria" pitchFamily="18" charset="0"/>
            </a:endParaRPr>
          </a:p>
        </p:txBody>
      </p:sp>
    </p:spTree>
    <p:extLst>
      <p:ext uri="{BB962C8B-B14F-4D97-AF65-F5344CB8AC3E}">
        <p14:creationId xmlns:p14="http://schemas.microsoft.com/office/powerpoint/2010/main" xmlns="" val="14965853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72035" y="1093694"/>
            <a:ext cx="8561294" cy="5262979"/>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As </a:t>
            </a:r>
            <a:r>
              <a:rPr lang="en-US" sz="2400" b="1" dirty="0">
                <a:latin typeface="Cambria" panose="02040503050406030204" pitchFamily="18" charset="0"/>
                <a:ea typeface="Cambria" panose="02040503050406030204" pitchFamily="18" charset="0"/>
              </a:rPr>
              <a:t>we continue our </a:t>
            </a:r>
            <a:r>
              <a:rPr lang="en-US" sz="2400" b="1" dirty="0" smtClean="0">
                <a:latin typeface="Cambria" panose="02040503050406030204" pitchFamily="18" charset="0"/>
                <a:ea typeface="Cambria" panose="02040503050406030204" pitchFamily="18" charset="0"/>
              </a:rPr>
              <a:t>study in First</a:t>
            </a:r>
            <a:r>
              <a:rPr lang="en-US" sz="2400" b="1" dirty="0" smtClean="0">
                <a:solidFill>
                  <a:srgbClr val="C00000"/>
                </a:solidFill>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Corinthians, </a:t>
            </a:r>
            <a:r>
              <a:rPr lang="en-US" sz="2400" b="1" dirty="0">
                <a:latin typeface="Cambria" panose="02040503050406030204" pitchFamily="18" charset="0"/>
                <a:ea typeface="Cambria" panose="02040503050406030204" pitchFamily="18" charset="0"/>
              </a:rPr>
              <a:t>we are </a:t>
            </a:r>
            <a:r>
              <a:rPr lang="en-US" sz="2400" b="1" dirty="0" smtClean="0">
                <a:latin typeface="Cambria" panose="02040503050406030204" pitchFamily="18" charset="0"/>
                <a:ea typeface="Cambria" panose="02040503050406030204" pitchFamily="18" charset="0"/>
              </a:rPr>
              <a:t>reminded </a:t>
            </a:r>
            <a:r>
              <a:rPr lang="en-US" sz="2400" b="1" dirty="0">
                <a:latin typeface="Cambria" panose="02040503050406030204" pitchFamily="18" charset="0"/>
                <a:ea typeface="Cambria" panose="02040503050406030204" pitchFamily="18" charset="0"/>
              </a:rPr>
              <a:t>that the </a:t>
            </a:r>
            <a:r>
              <a:rPr lang="en-US" sz="2400" b="1" dirty="0" smtClean="0">
                <a:latin typeface="Cambria" panose="02040503050406030204" pitchFamily="18" charset="0"/>
                <a:ea typeface="Cambria" panose="02040503050406030204" pitchFamily="18" charset="0"/>
              </a:rPr>
              <a:t>theme of this </a:t>
            </a:r>
            <a:r>
              <a:rPr lang="en-US" sz="2400" b="1" dirty="0">
                <a:latin typeface="Cambria" panose="02040503050406030204" pitchFamily="18" charset="0"/>
                <a:ea typeface="Cambria" panose="02040503050406030204" pitchFamily="18" charset="0"/>
              </a:rPr>
              <a:t>letter </a:t>
            </a:r>
            <a:r>
              <a:rPr lang="en-US" sz="2400" b="1" dirty="0" smtClean="0">
                <a:latin typeface="Cambria" panose="02040503050406030204" pitchFamily="18" charset="0"/>
                <a:ea typeface="Cambria" panose="02040503050406030204" pitchFamily="18" charset="0"/>
              </a:rPr>
              <a:t>revolves around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Christian Conduct </a:t>
            </a:r>
            <a:r>
              <a:rPr lang="en-US" sz="2400" b="1" dirty="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local church and how it influences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growth</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Remember, the overarching issue in </a:t>
            </a:r>
            <a:r>
              <a:rPr lang="en-US" sz="2400" b="1" dirty="0">
                <a:latin typeface="Cambria" panose="02040503050406030204" pitchFamily="18" charset="0"/>
                <a:ea typeface="Cambria" panose="02040503050406030204" pitchFamily="18" charset="0"/>
              </a:rPr>
              <a:t>the church at Corinth is </a:t>
            </a:r>
            <a:r>
              <a:rPr lang="en-US" sz="2400" b="1" i="1" dirty="0">
                <a:latin typeface="Cambria" panose="02040503050406030204" pitchFamily="18" charset="0"/>
                <a:ea typeface="Cambria" panose="02040503050406030204" pitchFamily="18" charset="0"/>
              </a:rPr>
              <a:t>“</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Progressive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Sanctification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 the </a:t>
            </a:r>
            <a:r>
              <a:rPr lang="en-US" sz="2400" b="1" dirty="0">
                <a:latin typeface="Cambria" panose="02040503050406030204" pitchFamily="18" charset="0"/>
                <a:ea typeface="Cambria" panose="02040503050406030204" pitchFamily="18" charset="0"/>
              </a:rPr>
              <a:t>development </a:t>
            </a:r>
            <a:r>
              <a:rPr lang="en-US" sz="2400" b="1" dirty="0" smtClean="0">
                <a:latin typeface="Cambria" panose="02040503050406030204" pitchFamily="18" charset="0"/>
                <a:ea typeface="Cambria" panose="02040503050406030204" pitchFamily="18" charset="0"/>
              </a:rPr>
              <a:t> of </a:t>
            </a:r>
            <a:r>
              <a:rPr lang="en-US" sz="2400" b="1" dirty="0">
                <a:latin typeface="Cambria" panose="02040503050406030204" pitchFamily="18" charset="0"/>
                <a:ea typeface="Cambria" panose="02040503050406030204" pitchFamily="18" charset="0"/>
              </a:rPr>
              <a:t>Holy character and the application of Christian principles and discipline on an individual and corporate level</a:t>
            </a:r>
            <a:r>
              <a:rPr lang="en-US" sz="2400" b="1" dirty="0" smtClean="0">
                <a:latin typeface="Cambria" panose="02040503050406030204" pitchFamily="18" charset="0"/>
                <a:ea typeface="Cambria" panose="02040503050406030204" pitchFamily="18" charset="0"/>
              </a:rPr>
              <a:t>.  So the corrective in this letter is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behavior</a:t>
            </a:r>
            <a:r>
              <a:rPr lang="en-US" sz="2400" b="1" dirty="0">
                <a:latin typeface="Cambria" panose="02040503050406030204" pitchFamily="18" charset="0"/>
                <a:ea typeface="Cambria" panose="02040503050406030204" pitchFamily="18" charset="0"/>
              </a:rPr>
              <a:t> rather than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doctrine</a:t>
            </a:r>
            <a:r>
              <a:rPr lang="en-US" sz="2400" b="1" i="1" dirty="0" smtClean="0">
                <a:latin typeface="Cambria" panose="02040503050406030204" pitchFamily="18" charset="0"/>
                <a:ea typeface="Cambria" panose="02040503050406030204" pitchFamily="18" charset="0"/>
              </a:rPr>
              <a:t>.</a:t>
            </a: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1200" b="1" dirty="0" smtClean="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In this </a:t>
            </a:r>
            <a:r>
              <a:rPr lang="en-US" sz="2400" b="1" i="1" u="sng" dirty="0" smtClean="0">
                <a:latin typeface="Cambria" panose="02040503050406030204" pitchFamily="18" charset="0"/>
                <a:ea typeface="Cambria" panose="02040503050406030204" pitchFamily="18" charset="0"/>
              </a:rPr>
              <a:t>fourth</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section</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7:1–10:33</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“Strengthening Family and Fellowship,”</a:t>
            </a:r>
            <a:r>
              <a:rPr lang="en-US" sz="2400" b="1" dirty="0" smtClean="0">
                <a:latin typeface="Cambria" panose="02040503050406030204" pitchFamily="18" charset="0"/>
                <a:ea typeface="Cambria" panose="02040503050406030204" pitchFamily="18" charset="0"/>
              </a:rPr>
              <a:t> Paul addresses issues within the church concerning relationships, and answers questions presented to him by members of the church.</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39737657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7:25-28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4" y="1075765"/>
            <a:ext cx="8610601" cy="5355312"/>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Swindoll says . . . </a:t>
            </a:r>
            <a:r>
              <a:rPr lang="en-US" sz="2400" b="1" dirty="0">
                <a:latin typeface="Cambria" pitchFamily="18" charset="0"/>
              </a:rPr>
              <a:t>“In over fifty years of ministry,  I’ve had twenty-five married couples for every single person who has come for counseling through some challenging situation.”</a:t>
            </a:r>
          </a:p>
          <a:p>
            <a:pPr indent="457200">
              <a:spcAft>
                <a:spcPts val="1200"/>
              </a:spcAft>
            </a:pPr>
            <a:r>
              <a:rPr lang="en-US" sz="2400" b="1" dirty="0" smtClean="0">
                <a:latin typeface="Cambria" pitchFamily="18" charset="0"/>
              </a:rPr>
              <a:t>Showing, that there is value in premarital counseling  and part of the strategy during that time prior to the wedding is to help some engaged couples recognize that they are not at all prepared to get married at that time.  </a:t>
            </a:r>
            <a:endParaRPr lang="en-US" sz="2400" b="1" i="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Why?</a:t>
            </a:r>
            <a:r>
              <a:rPr lang="en-US" sz="2400" b="1" dirty="0" smtClean="0">
                <a:latin typeface="Cambria" pitchFamily="18" charset="0"/>
              </a:rPr>
              <a:t>  Because far too many young couples rush passionately into a marriage commitment without fully understanding that the married life can be challenging.</a:t>
            </a:r>
          </a:p>
          <a:p>
            <a:pPr indent="457200">
              <a:spcAft>
                <a:spcPts val="1200"/>
              </a:spcAft>
            </a:pPr>
            <a:r>
              <a:rPr lang="en-US" sz="2400" b="1" dirty="0" smtClean="0">
                <a:latin typeface="Cambria" pitchFamily="18" charset="0"/>
              </a:rPr>
              <a:t>The large number of divorces today is a telltale sign that marriage provides anything but an idyllic pasture of sweet clover.</a:t>
            </a:r>
            <a:endParaRPr lang="en-US" sz="2400" b="1" dirty="0">
              <a:latin typeface="Cambria" pitchFamily="18" charset="0"/>
            </a:endParaRPr>
          </a:p>
        </p:txBody>
      </p:sp>
    </p:spTree>
    <p:extLst>
      <p:ext uri="{BB962C8B-B14F-4D97-AF65-F5344CB8AC3E}">
        <p14:creationId xmlns:p14="http://schemas.microsoft.com/office/powerpoint/2010/main" xmlns="" val="15376964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7:25-28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5" y="1219200"/>
            <a:ext cx="8525436" cy="43103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Yes, healthy marriages can bring love, joy, fulfillment, and excitement, all at a high cost of production.  Marriage increases our responsibilities, readjusts our hopes and dreams, and consistently cuts into our “</a:t>
            </a:r>
            <a:r>
              <a:rPr lang="en-US" sz="2400" b="1" i="1" dirty="0" smtClean="0">
                <a:latin typeface="Cambria" pitchFamily="18" charset="0"/>
              </a:rPr>
              <a:t>me-time</a:t>
            </a:r>
            <a:r>
              <a:rPr lang="en-US" sz="2400" b="1" dirty="0" smtClean="0">
                <a:latin typeface="Cambria" pitchFamily="18" charset="0"/>
              </a:rPr>
              <a:t>.”</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Swindoll </a:t>
            </a:r>
            <a:r>
              <a:rPr lang="en-US" sz="2400" b="1" i="1" dirty="0" smtClean="0">
                <a:latin typeface="Cambria" pitchFamily="18" charset="0"/>
              </a:rPr>
              <a:t>quoting</a:t>
            </a:r>
            <a:r>
              <a:rPr lang="en-US" sz="2400" b="1" i="1" dirty="0" smtClean="0">
                <a:effectLst>
                  <a:outerShdw blurRad="38100" dist="38100" dir="2700000" algn="tl">
                    <a:srgbClr val="000000">
                      <a:alpha val="43137"/>
                    </a:srgbClr>
                  </a:outerShdw>
                </a:effectLst>
                <a:latin typeface="Cambria" pitchFamily="18" charset="0"/>
              </a:rPr>
              <a:t> Mike Mason </a:t>
            </a:r>
            <a:r>
              <a:rPr lang="en-US" sz="2400" b="1" i="1" dirty="0" smtClean="0">
                <a:latin typeface="Cambria" pitchFamily="18" charset="0"/>
              </a:rPr>
              <a:t>on marriage says this: “Angering, humiliating, melting, chastening, purifying, it touches us where we hurt most, in the place of our </a:t>
            </a:r>
            <a:r>
              <a:rPr lang="en-US" sz="2400" b="1" i="1" dirty="0" err="1" smtClean="0">
                <a:latin typeface="Cambria" pitchFamily="18" charset="0"/>
              </a:rPr>
              <a:t>lovelessness</a:t>
            </a:r>
            <a:r>
              <a:rPr lang="en-US" sz="2400" b="1" i="1" dirty="0" smtClean="0">
                <a:latin typeface="Cambria" pitchFamily="18" charset="0"/>
              </a:rPr>
              <a:t>.  Dragging us into lifelong encounters which at times may be full of boredom, tension, unpleasantness or grief, marriage challenges us to abandon everything for the sake of love.” </a:t>
            </a:r>
            <a:endParaRPr lang="en-US" sz="2400" b="1" i="1" dirty="0" smtClean="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xmlns="" val="11245130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3058" y="1066800"/>
            <a:ext cx="8368553" cy="5693866"/>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200" b="1" i="1" baseline="30000" dirty="0" smtClean="0">
                <a:effectLst>
                  <a:outerShdw blurRad="38100" dist="38100" dir="2700000" algn="tl">
                    <a:srgbClr val="000000">
                      <a:alpha val="43137"/>
                    </a:srgbClr>
                  </a:outerShdw>
                </a:effectLst>
                <a:latin typeface="Georgia" panose="02040502050405020303" pitchFamily="18" charset="0"/>
              </a:rPr>
              <a:t>29</a:t>
            </a:r>
            <a:r>
              <a:rPr lang="en-US" sz="2200" i="1" dirty="0" smtClean="0">
                <a:latin typeface="Georgia" panose="02040502050405020303" pitchFamily="18" charset="0"/>
              </a:rPr>
              <a:t>But</a:t>
            </a:r>
            <a:r>
              <a:rPr lang="en-US" sz="2200" i="1" dirty="0">
                <a:latin typeface="Georgia" panose="02040502050405020303" pitchFamily="18" charset="0"/>
              </a:rPr>
              <a:t> this I say, brethren, the time is short, so that from now on even those who have wives should be as though they had none, </a:t>
            </a:r>
            <a:r>
              <a:rPr lang="en-US" sz="2200" b="1" i="1" baseline="30000" dirty="0" smtClean="0">
                <a:effectLst>
                  <a:outerShdw blurRad="38100" dist="38100" dir="2700000" algn="tl">
                    <a:srgbClr val="000000">
                      <a:alpha val="43137"/>
                    </a:srgbClr>
                  </a:outerShdw>
                </a:effectLst>
                <a:latin typeface="Georgia" panose="02040502050405020303" pitchFamily="18" charset="0"/>
              </a:rPr>
              <a:t>30</a:t>
            </a:r>
            <a:r>
              <a:rPr lang="en-US" sz="2200" i="1" dirty="0" smtClean="0">
                <a:latin typeface="Georgia" panose="02040502050405020303" pitchFamily="18" charset="0"/>
              </a:rPr>
              <a:t>those </a:t>
            </a:r>
            <a:r>
              <a:rPr lang="en-US" sz="2200" i="1" dirty="0">
                <a:latin typeface="Georgia" panose="02040502050405020303" pitchFamily="18" charset="0"/>
              </a:rPr>
              <a:t>who weep as though they did not weep, those who rejoice as though they did not rejoice, those who buy as though they did not possess, </a:t>
            </a:r>
            <a:r>
              <a:rPr lang="en-US" sz="2200" b="1" i="1" baseline="30000" dirty="0" smtClean="0">
                <a:effectLst>
                  <a:outerShdw blurRad="38100" dist="38100" dir="2700000" algn="tl">
                    <a:srgbClr val="000000">
                      <a:alpha val="43137"/>
                    </a:srgbClr>
                  </a:outerShdw>
                </a:effectLst>
                <a:latin typeface="Georgia" panose="02040502050405020303" pitchFamily="18" charset="0"/>
              </a:rPr>
              <a:t>31</a:t>
            </a:r>
            <a:r>
              <a:rPr lang="en-US" sz="2200" i="1" dirty="0" smtClean="0">
                <a:latin typeface="Georgia" panose="02040502050405020303" pitchFamily="18" charset="0"/>
              </a:rPr>
              <a:t>and </a:t>
            </a:r>
            <a:r>
              <a:rPr lang="en-US" sz="2200" i="1" dirty="0">
                <a:latin typeface="Georgia" panose="02040502050405020303" pitchFamily="18" charset="0"/>
              </a:rPr>
              <a:t>those who use this world as not misusing it.  For the form of this world is passing away</a:t>
            </a:r>
            <a:r>
              <a:rPr lang="en-US" sz="2200" i="1" dirty="0" smtClean="0">
                <a:latin typeface="Georgia" panose="02040502050405020303" pitchFamily="18" charset="0"/>
              </a:rPr>
              <a:t>.  </a:t>
            </a:r>
            <a:r>
              <a:rPr lang="en-US" sz="2200" b="1" i="1" baseline="30000" dirty="0" smtClean="0">
                <a:effectLst>
                  <a:outerShdw blurRad="38100" dist="38100" dir="2700000" algn="tl">
                    <a:srgbClr val="000000">
                      <a:alpha val="43137"/>
                    </a:srgbClr>
                  </a:outerShdw>
                </a:effectLst>
                <a:latin typeface="Georgia" panose="02040502050405020303" pitchFamily="18" charset="0"/>
              </a:rPr>
              <a:t>32</a:t>
            </a:r>
            <a:r>
              <a:rPr lang="en-US" sz="2200" i="1" dirty="0" smtClean="0">
                <a:latin typeface="Georgia" panose="02040502050405020303" pitchFamily="18" charset="0"/>
              </a:rPr>
              <a:t>But </a:t>
            </a:r>
            <a:r>
              <a:rPr lang="en-US" sz="2200" i="1" dirty="0">
                <a:latin typeface="Georgia" panose="02040502050405020303" pitchFamily="18" charset="0"/>
              </a:rPr>
              <a:t>I want you to be without care. </a:t>
            </a:r>
            <a:r>
              <a:rPr lang="en-US" sz="2200" i="1" dirty="0" smtClean="0">
                <a:latin typeface="Georgia" panose="02040502050405020303" pitchFamily="18" charset="0"/>
              </a:rPr>
              <a:t>He </a:t>
            </a:r>
            <a:r>
              <a:rPr lang="en-US" sz="2200" i="1" dirty="0">
                <a:latin typeface="Georgia" panose="02040502050405020303" pitchFamily="18" charset="0"/>
              </a:rPr>
              <a:t>who </a:t>
            </a:r>
            <a:r>
              <a:rPr lang="en-US" sz="2200" i="1" dirty="0" smtClean="0">
                <a:latin typeface="Georgia" panose="02040502050405020303" pitchFamily="18" charset="0"/>
              </a:rPr>
              <a:t>is unmarried  cares </a:t>
            </a:r>
            <a:r>
              <a:rPr lang="en-US" sz="2200" i="1" dirty="0">
                <a:latin typeface="Georgia" panose="02040502050405020303" pitchFamily="18" charset="0"/>
              </a:rPr>
              <a:t>for the things of the Lord—how he may please the Lord</a:t>
            </a:r>
            <a:r>
              <a:rPr lang="en-US" sz="2200" i="1" dirty="0" smtClean="0">
                <a:latin typeface="Georgia" panose="02040502050405020303" pitchFamily="18" charset="0"/>
              </a:rPr>
              <a:t>. </a:t>
            </a:r>
            <a:r>
              <a:rPr lang="en-US" sz="2200" i="1" dirty="0">
                <a:latin typeface="Georgia" panose="02040502050405020303" pitchFamily="18" charset="0"/>
              </a:rPr>
              <a:t> </a:t>
            </a:r>
            <a:r>
              <a:rPr lang="en-US" sz="2200" b="1" i="1" baseline="30000" dirty="0" smtClean="0">
                <a:effectLst>
                  <a:outerShdw blurRad="38100" dist="38100" dir="2700000" algn="tl">
                    <a:srgbClr val="000000">
                      <a:alpha val="43137"/>
                    </a:srgbClr>
                  </a:outerShdw>
                </a:effectLst>
                <a:latin typeface="Georgia" panose="02040502050405020303" pitchFamily="18" charset="0"/>
              </a:rPr>
              <a:t>33</a:t>
            </a:r>
            <a:r>
              <a:rPr lang="en-US" sz="2200" i="1" dirty="0" smtClean="0">
                <a:latin typeface="Georgia" panose="02040502050405020303" pitchFamily="18" charset="0"/>
              </a:rPr>
              <a:t>But </a:t>
            </a:r>
            <a:r>
              <a:rPr lang="en-US" sz="2200" i="1" dirty="0">
                <a:latin typeface="Georgia" panose="02040502050405020303" pitchFamily="18" charset="0"/>
              </a:rPr>
              <a:t>he who is married cares about the things of the world—how he may please  his wife</a:t>
            </a:r>
            <a:r>
              <a:rPr lang="en-US" sz="2200" i="1" dirty="0" smtClean="0">
                <a:latin typeface="Georgia" panose="02040502050405020303" pitchFamily="18" charset="0"/>
              </a:rPr>
              <a:t>. </a:t>
            </a:r>
            <a:r>
              <a:rPr lang="en-US" sz="2200" i="1" dirty="0">
                <a:latin typeface="Georgia" panose="02040502050405020303" pitchFamily="18" charset="0"/>
              </a:rPr>
              <a:t> </a:t>
            </a:r>
            <a:r>
              <a:rPr lang="en-US" sz="2200" b="1" i="1" baseline="30000" dirty="0" smtClean="0">
                <a:effectLst>
                  <a:outerShdw blurRad="38100" dist="38100" dir="2700000" algn="tl">
                    <a:srgbClr val="000000">
                      <a:alpha val="43137"/>
                    </a:srgbClr>
                  </a:outerShdw>
                </a:effectLst>
                <a:latin typeface="Georgia" panose="02040502050405020303" pitchFamily="18" charset="0"/>
              </a:rPr>
              <a:t>34</a:t>
            </a:r>
            <a:r>
              <a:rPr lang="en-US" sz="2200" i="1" dirty="0" smtClean="0">
                <a:latin typeface="Georgia" panose="02040502050405020303" pitchFamily="18" charset="0"/>
              </a:rPr>
              <a:t>There </a:t>
            </a:r>
            <a:r>
              <a:rPr lang="en-US" sz="2200" i="1" dirty="0">
                <a:latin typeface="Georgia" panose="02040502050405020303" pitchFamily="18" charset="0"/>
              </a:rPr>
              <a:t>is a difference between a wife and a virgin.  The unmarried woman cares about the things of the Lord, that she may be holy both in body and in spirit.  But she who is married cares about the things of the world—how she may please her husband</a:t>
            </a:r>
            <a:r>
              <a:rPr lang="en-US" sz="2200" i="1" dirty="0" smtClean="0">
                <a:latin typeface="Georgia" panose="02040502050405020303" pitchFamily="18" charset="0"/>
              </a:rPr>
              <a:t>. </a:t>
            </a:r>
            <a:r>
              <a:rPr lang="en-US" sz="2200" i="1" dirty="0">
                <a:latin typeface="Georgia" panose="02040502050405020303" pitchFamily="18" charset="0"/>
              </a:rPr>
              <a:t> </a:t>
            </a:r>
            <a:r>
              <a:rPr lang="en-US" sz="2200" b="1" i="1" baseline="30000" dirty="0" smtClean="0">
                <a:effectLst>
                  <a:outerShdw blurRad="38100" dist="38100" dir="2700000" algn="tl">
                    <a:srgbClr val="000000">
                      <a:alpha val="43137"/>
                    </a:srgbClr>
                  </a:outerShdw>
                </a:effectLst>
                <a:latin typeface="Georgia" panose="02040502050405020303" pitchFamily="18" charset="0"/>
              </a:rPr>
              <a:t>35</a:t>
            </a:r>
            <a:r>
              <a:rPr lang="en-US" sz="2200" i="1" dirty="0" smtClean="0">
                <a:latin typeface="Georgia" panose="02040502050405020303" pitchFamily="18" charset="0"/>
              </a:rPr>
              <a:t>And </a:t>
            </a:r>
            <a:r>
              <a:rPr lang="en-US" sz="2200" i="1" dirty="0">
                <a:latin typeface="Georgia" panose="02040502050405020303" pitchFamily="18" charset="0"/>
              </a:rPr>
              <a:t>this I say for your own profit, not that I may put a leash on you, but for what is proper, and that you may serve the Lord without distraction.</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7:29-35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2196374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7:29-35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7212" y="1143000"/>
            <a:ext cx="8610599" cy="5355312"/>
          </a:xfrm>
          <a:prstGeom prst="rect">
            <a:avLst/>
          </a:prstGeom>
          <a:noFill/>
          <a:effectLst/>
        </p:spPr>
        <p:txBody>
          <a:bodyPr wrap="square" rtlCol="0">
            <a:spAutoFit/>
          </a:bodyPr>
          <a:lstStyle/>
          <a:p>
            <a:pPr indent="457200">
              <a:spcAft>
                <a:spcPts val="1200"/>
              </a:spcAft>
            </a:pPr>
            <a:r>
              <a:rPr lang="en-US" sz="2400" b="1" dirty="0" smtClean="0">
                <a:solidFill>
                  <a:prstClr val="black"/>
                </a:solidFill>
                <a:effectLst>
                  <a:outerShdw blurRad="38100" dist="38100" dir="2700000" algn="tl">
                    <a:srgbClr val="000000">
                      <a:alpha val="43137"/>
                    </a:srgbClr>
                  </a:outerShdw>
                </a:effectLst>
                <a:latin typeface="Cambria" pitchFamily="18" charset="0"/>
              </a:rPr>
              <a:t>Second </a:t>
            </a:r>
            <a:r>
              <a:rPr lang="en-US" sz="2400" b="1" dirty="0" smtClean="0">
                <a:effectLst>
                  <a:outerShdw blurRad="38100" dist="38100" dir="2700000" algn="tl">
                    <a:srgbClr val="000000">
                      <a:alpha val="43137"/>
                    </a:srgbClr>
                  </a:outerShdw>
                </a:effectLst>
                <a:latin typeface="Cambria" pitchFamily="18" charset="0"/>
              </a:rPr>
              <a:t>Advantage</a:t>
            </a:r>
            <a:r>
              <a:rPr lang="en-US" sz="2400" b="1" i="1" dirty="0" smtClean="0">
                <a:solidFill>
                  <a:prstClr val="black"/>
                </a:solidFill>
                <a:effectLst>
                  <a:outerShdw blurRad="38100" dist="38100" dir="2700000" algn="tl">
                    <a:srgbClr val="000000">
                      <a:alpha val="43137"/>
                    </a:srgbClr>
                  </a:outerShdw>
                </a:effectLst>
                <a:latin typeface="Cambria" pitchFamily="18" charset="0"/>
              </a:rPr>
              <a:t> </a:t>
            </a:r>
            <a:r>
              <a:rPr lang="en-US" sz="2400" b="1" dirty="0" smtClean="0">
                <a:solidFill>
                  <a:prstClr val="black"/>
                </a:solidFill>
                <a:effectLst>
                  <a:outerShdw blurRad="38100" dist="38100" dir="2700000" algn="tl">
                    <a:srgbClr val="000000">
                      <a:alpha val="43137"/>
                    </a:srgbClr>
                  </a:outerShdw>
                </a:effectLst>
                <a:latin typeface="Cambria" pitchFamily="18" charset="0"/>
              </a:rPr>
              <a:t>– </a:t>
            </a:r>
            <a:r>
              <a:rPr lang="en-US" sz="2400" b="1" i="1" dirty="0" smtClean="0">
                <a:solidFill>
                  <a:prstClr val="black"/>
                </a:solidFill>
                <a:latin typeface="Cambria" pitchFamily="18" charset="0"/>
              </a:rPr>
              <a:t>Singles can embrace spiritual matters with fewer secular distractions </a:t>
            </a:r>
            <a:r>
              <a:rPr lang="en-US" sz="2400" b="1" dirty="0" smtClean="0">
                <a:solidFill>
                  <a:prstClr val="black"/>
                </a:solidFill>
                <a:latin typeface="Cambria" pitchFamily="18" charset="0"/>
              </a:rPr>
              <a:t>(7:29-35).</a:t>
            </a:r>
          </a:p>
          <a:p>
            <a:pPr indent="457200">
              <a:spcAft>
                <a:spcPts val="1200"/>
              </a:spcAft>
            </a:pPr>
            <a:r>
              <a:rPr lang="en-US" sz="2400" b="1" dirty="0" smtClean="0">
                <a:solidFill>
                  <a:prstClr val="black"/>
                </a:solidFill>
                <a:latin typeface="Cambria" pitchFamily="18" charset="0"/>
              </a:rPr>
              <a:t>Paul starts by reminding the reader that the age in which they live is a temporary arrangement of things: </a:t>
            </a:r>
            <a:r>
              <a:rPr lang="en-US" sz="2400" b="1" i="1" dirty="0" smtClean="0">
                <a:solidFill>
                  <a:prstClr val="black"/>
                </a:solidFill>
                <a:latin typeface="Cambria" pitchFamily="18" charset="0"/>
              </a:rPr>
              <a:t>“</a:t>
            </a:r>
            <a:r>
              <a:rPr lang="en-US" sz="2400" b="1" i="1" dirty="0" smtClean="0">
                <a:solidFill>
                  <a:prstClr val="black"/>
                </a:solidFill>
                <a:effectLst>
                  <a:outerShdw blurRad="38100" dist="38100" dir="2700000" algn="tl">
                    <a:srgbClr val="000000">
                      <a:alpha val="43137"/>
                    </a:srgbClr>
                  </a:outerShdw>
                </a:effectLst>
                <a:latin typeface="Cambria" pitchFamily="18" charset="0"/>
              </a:rPr>
              <a:t>The time is short”</a:t>
            </a:r>
            <a:r>
              <a:rPr lang="en-US" sz="2400" b="1" dirty="0" smtClean="0">
                <a:solidFill>
                  <a:prstClr val="black"/>
                </a:solidFill>
                <a:latin typeface="Cambria" pitchFamily="18" charset="0"/>
              </a:rPr>
              <a:t> (</a:t>
            </a:r>
            <a:r>
              <a:rPr lang="en-US" sz="2400" b="1" dirty="0" smtClean="0">
                <a:solidFill>
                  <a:prstClr val="black"/>
                </a:solidFill>
                <a:effectLst>
                  <a:outerShdw blurRad="38100" dist="38100" dir="2700000" algn="tl">
                    <a:srgbClr val="000000">
                      <a:alpha val="43137"/>
                    </a:srgbClr>
                  </a:outerShdw>
                </a:effectLst>
                <a:latin typeface="Cambria" pitchFamily="18" charset="0"/>
              </a:rPr>
              <a:t>7:29</a:t>
            </a:r>
            <a:r>
              <a:rPr lang="en-US" sz="2400" b="1" dirty="0" smtClean="0">
                <a:solidFill>
                  <a:prstClr val="black"/>
                </a:solidFill>
                <a:latin typeface="Cambria" pitchFamily="18" charset="0"/>
              </a:rPr>
              <a:t>) and </a:t>
            </a:r>
            <a:r>
              <a:rPr lang="en-US" sz="2400" b="1" i="1" dirty="0" smtClean="0">
                <a:solidFill>
                  <a:prstClr val="black"/>
                </a:solidFill>
                <a:latin typeface="Cambria" pitchFamily="18" charset="0"/>
              </a:rPr>
              <a:t>“</a:t>
            </a:r>
            <a:r>
              <a:rPr lang="en-US" sz="2400" b="1" i="1" dirty="0" smtClean="0">
                <a:solidFill>
                  <a:prstClr val="black"/>
                </a:solidFill>
                <a:effectLst>
                  <a:outerShdw blurRad="38100" dist="38100" dir="2700000" algn="tl">
                    <a:srgbClr val="000000">
                      <a:alpha val="43137"/>
                    </a:srgbClr>
                  </a:outerShdw>
                </a:effectLst>
                <a:latin typeface="Cambria" pitchFamily="18" charset="0"/>
              </a:rPr>
              <a:t>the form of this world is passing away” </a:t>
            </a:r>
            <a:r>
              <a:rPr lang="en-US" sz="2400" b="1" dirty="0" smtClean="0">
                <a:solidFill>
                  <a:prstClr val="black"/>
                </a:solidFill>
                <a:latin typeface="Cambria" pitchFamily="18" charset="0"/>
              </a:rPr>
              <a:t>(</a:t>
            </a:r>
            <a:r>
              <a:rPr lang="en-US" sz="2400" b="1" dirty="0" smtClean="0">
                <a:solidFill>
                  <a:prstClr val="black"/>
                </a:solidFill>
                <a:effectLst>
                  <a:outerShdw blurRad="38100" dist="38100" dir="2700000" algn="tl">
                    <a:srgbClr val="000000">
                      <a:alpha val="43137"/>
                    </a:srgbClr>
                  </a:outerShdw>
                </a:effectLst>
                <a:latin typeface="Cambria" pitchFamily="18" charset="0"/>
              </a:rPr>
              <a:t>7:31</a:t>
            </a:r>
            <a:r>
              <a:rPr lang="en-US" sz="2400" b="1" dirty="0" smtClean="0">
                <a:solidFill>
                  <a:prstClr val="black"/>
                </a:solidFill>
                <a:latin typeface="Cambria" pitchFamily="18" charset="0"/>
              </a:rPr>
              <a:t>).</a:t>
            </a:r>
            <a:endParaRPr lang="en-US" sz="2400" b="1" dirty="0">
              <a:solidFill>
                <a:prstClr val="black"/>
              </a:solidFill>
              <a:latin typeface="Cambria" pitchFamily="18" charset="0"/>
            </a:endParaRPr>
          </a:p>
          <a:p>
            <a:pPr indent="457200">
              <a:spcAft>
                <a:spcPts val="1200"/>
              </a:spcAft>
            </a:pPr>
            <a:r>
              <a:rPr lang="en-US" sz="2400" b="1" dirty="0" smtClean="0">
                <a:solidFill>
                  <a:prstClr val="black"/>
                </a:solidFill>
                <a:latin typeface="Cambria" pitchFamily="18" charset="0"/>
              </a:rPr>
              <a:t>While people are still living as if things will continue unabated forever,  informed mature Christians know better. God has given us insight into His plan for this world, so we know that the systems making up the </a:t>
            </a:r>
            <a:r>
              <a:rPr lang="en-US" sz="2400" b="1" i="1" u="sng" dirty="0" smtClean="0">
                <a:solidFill>
                  <a:prstClr val="black"/>
                </a:solidFill>
                <a:latin typeface="Cambria" pitchFamily="18" charset="0"/>
              </a:rPr>
              <a:t>cultures</a:t>
            </a:r>
            <a:r>
              <a:rPr lang="en-US" sz="2400" b="1" dirty="0" smtClean="0">
                <a:solidFill>
                  <a:prstClr val="black"/>
                </a:solidFill>
                <a:latin typeface="Cambria" pitchFamily="18" charset="0"/>
              </a:rPr>
              <a:t>, </a:t>
            </a:r>
            <a:r>
              <a:rPr lang="en-US" sz="2400" b="1" i="1" u="sng" dirty="0" smtClean="0">
                <a:solidFill>
                  <a:prstClr val="black"/>
                </a:solidFill>
                <a:latin typeface="Cambria" pitchFamily="18" charset="0"/>
              </a:rPr>
              <a:t>economies</a:t>
            </a:r>
            <a:r>
              <a:rPr lang="en-US" sz="2400" b="1" dirty="0" smtClean="0">
                <a:solidFill>
                  <a:prstClr val="black"/>
                </a:solidFill>
                <a:latin typeface="Cambria" pitchFamily="18" charset="0"/>
              </a:rPr>
              <a:t>, </a:t>
            </a:r>
            <a:r>
              <a:rPr lang="en-US" sz="2400" b="1" i="1" dirty="0" smtClean="0">
                <a:solidFill>
                  <a:prstClr val="black"/>
                </a:solidFill>
                <a:latin typeface="Cambria" pitchFamily="18" charset="0"/>
              </a:rPr>
              <a:t>and</a:t>
            </a:r>
            <a:r>
              <a:rPr lang="en-US" sz="2400" b="1" dirty="0" smtClean="0">
                <a:solidFill>
                  <a:prstClr val="black"/>
                </a:solidFill>
                <a:latin typeface="Cambria" pitchFamily="18" charset="0"/>
              </a:rPr>
              <a:t> </a:t>
            </a:r>
            <a:r>
              <a:rPr lang="en-US" sz="2400" b="1" i="1" u="sng" dirty="0" smtClean="0">
                <a:solidFill>
                  <a:prstClr val="black"/>
                </a:solidFill>
                <a:latin typeface="Cambria" pitchFamily="18" charset="0"/>
              </a:rPr>
              <a:t>systems</a:t>
            </a:r>
            <a:r>
              <a:rPr lang="en-US" sz="2400" b="1" dirty="0" smtClean="0">
                <a:solidFill>
                  <a:prstClr val="black"/>
                </a:solidFill>
                <a:latin typeface="Cambria" pitchFamily="18" charset="0"/>
              </a:rPr>
              <a:t> of our world are only temporary (</a:t>
            </a:r>
            <a:r>
              <a:rPr lang="en-US" sz="2400" b="1" dirty="0" smtClean="0">
                <a:solidFill>
                  <a:prstClr val="black"/>
                </a:solidFill>
                <a:effectLst>
                  <a:outerShdw blurRad="38100" dist="38100" dir="2700000" algn="tl">
                    <a:srgbClr val="000000">
                      <a:alpha val="43137"/>
                    </a:srgbClr>
                  </a:outerShdw>
                </a:effectLst>
                <a:latin typeface="Cambria" pitchFamily="18" charset="0"/>
              </a:rPr>
              <a:t>Lk. 20:34-36</a:t>
            </a:r>
            <a:r>
              <a:rPr lang="en-US" sz="2400" b="1" dirty="0" smtClean="0">
                <a:solidFill>
                  <a:prstClr val="black"/>
                </a:solidFill>
                <a:latin typeface="Cambria" pitchFamily="18" charset="0"/>
              </a:rPr>
              <a:t>).</a:t>
            </a:r>
          </a:p>
          <a:p>
            <a:pPr indent="457200">
              <a:spcAft>
                <a:spcPts val="1200"/>
              </a:spcAft>
            </a:pPr>
            <a:r>
              <a:rPr lang="en-US" sz="2400" b="1" dirty="0" smtClean="0">
                <a:solidFill>
                  <a:prstClr val="black"/>
                </a:solidFill>
                <a:latin typeface="Cambria" pitchFamily="18" charset="0"/>
              </a:rPr>
              <a:t>So, Paul says in </a:t>
            </a:r>
            <a:r>
              <a:rPr lang="en-US" sz="2400" b="1" dirty="0" smtClean="0">
                <a:solidFill>
                  <a:prstClr val="black"/>
                </a:solidFill>
                <a:effectLst>
                  <a:outerShdw blurRad="38100" dist="38100" dir="2700000" algn="tl">
                    <a:srgbClr val="000000">
                      <a:alpha val="43137"/>
                    </a:srgbClr>
                  </a:outerShdw>
                </a:effectLst>
                <a:latin typeface="Cambria" pitchFamily="18" charset="0"/>
              </a:rPr>
              <a:t>Col 3:2</a:t>
            </a:r>
            <a:r>
              <a:rPr lang="en-US" sz="2400" b="1" dirty="0" smtClean="0">
                <a:solidFill>
                  <a:prstClr val="black"/>
                </a:solidFill>
                <a:latin typeface="Cambria" pitchFamily="18" charset="0"/>
              </a:rPr>
              <a:t>, </a:t>
            </a:r>
            <a:r>
              <a:rPr lang="en-US" sz="2400" b="1" i="1" dirty="0" smtClean="0">
                <a:solidFill>
                  <a:prstClr val="black"/>
                </a:solidFill>
                <a:latin typeface="Cambria" pitchFamily="18" charset="0"/>
              </a:rPr>
              <a:t>“Set your mind on things above, not on things that are on earth.” </a:t>
            </a:r>
          </a:p>
        </p:txBody>
      </p:sp>
    </p:spTree>
    <p:extLst>
      <p:ext uri="{BB962C8B-B14F-4D97-AF65-F5344CB8AC3E}">
        <p14:creationId xmlns:p14="http://schemas.microsoft.com/office/powerpoint/2010/main" xmlns="" val="37787712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7:29-35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75765"/>
            <a:ext cx="8610599" cy="5355312"/>
          </a:xfrm>
          <a:prstGeom prst="rect">
            <a:avLst/>
          </a:prstGeom>
          <a:noFill/>
          <a:effectLst/>
        </p:spPr>
        <p:txBody>
          <a:bodyPr wrap="square" rtlCol="0">
            <a:spAutoFit/>
          </a:bodyPr>
          <a:lstStyle/>
          <a:p>
            <a:pPr indent="457200">
              <a:spcAft>
                <a:spcPts val="1200"/>
              </a:spcAft>
            </a:pPr>
            <a:r>
              <a:rPr lang="en-US" sz="2400" b="1" dirty="0" smtClean="0">
                <a:solidFill>
                  <a:prstClr val="black"/>
                </a:solidFill>
                <a:latin typeface="Cambria" pitchFamily="18" charset="0"/>
              </a:rPr>
              <a:t>When Christians fully comprehend the temporary and tentative nature of the current age, we seek to invest our time in eternal matters. </a:t>
            </a:r>
          </a:p>
          <a:p>
            <a:pPr indent="457200">
              <a:spcAft>
                <a:spcPts val="1200"/>
              </a:spcAft>
            </a:pPr>
            <a:r>
              <a:rPr lang="en-US" sz="2400" b="1" dirty="0" smtClean="0">
                <a:solidFill>
                  <a:prstClr val="black"/>
                </a:solidFill>
                <a:latin typeface="Cambria" pitchFamily="18" charset="0"/>
              </a:rPr>
              <a:t>While those with their time and energy wrapped up in family, leisure, and possessions get drawn into the concerns of this world and can easily lose sight of spiritual priorities. </a:t>
            </a:r>
            <a:endParaRPr lang="en-US" sz="2400" b="1" dirty="0">
              <a:solidFill>
                <a:prstClr val="black"/>
              </a:solidFill>
              <a:latin typeface="Cambria" pitchFamily="18" charset="0"/>
            </a:endParaRPr>
          </a:p>
          <a:p>
            <a:pPr indent="457200">
              <a:spcAft>
                <a:spcPts val="1200"/>
              </a:spcAft>
            </a:pPr>
            <a:r>
              <a:rPr lang="en-US" sz="2400" b="1" dirty="0" smtClean="0">
                <a:solidFill>
                  <a:prstClr val="black"/>
                </a:solidFill>
                <a:latin typeface="Cambria" pitchFamily="18" charset="0"/>
              </a:rPr>
              <a:t>So with a heavenly-minded worldview, believers can be engaged in – but not enslaved to – marriage, mourning, merrymaking, marketing and material things (</a:t>
            </a:r>
            <a:r>
              <a:rPr lang="en-US" sz="2400" b="1" dirty="0" smtClean="0">
                <a:effectLst>
                  <a:outerShdw blurRad="38100" dist="38100" dir="2700000" algn="tl">
                    <a:srgbClr val="000000">
                      <a:alpha val="43137"/>
                    </a:srgbClr>
                  </a:outerShdw>
                </a:effectLst>
                <a:latin typeface="Cambria" pitchFamily="18" charset="0"/>
              </a:rPr>
              <a:t>7:29-31</a:t>
            </a:r>
            <a:r>
              <a:rPr lang="en-US" sz="2400" b="1" dirty="0" smtClean="0">
                <a:solidFill>
                  <a:prstClr val="black"/>
                </a:solidFill>
                <a:latin typeface="Cambria" pitchFamily="18" charset="0"/>
              </a:rPr>
              <a:t>).</a:t>
            </a:r>
          </a:p>
          <a:p>
            <a:pPr indent="457200">
              <a:spcAft>
                <a:spcPts val="1200"/>
              </a:spcAft>
            </a:pPr>
            <a:r>
              <a:rPr lang="en-US" sz="2400" b="1" dirty="0" smtClean="0">
                <a:solidFill>
                  <a:prstClr val="black"/>
                </a:solidFill>
                <a:latin typeface="Cambria" pitchFamily="18" charset="0"/>
              </a:rPr>
              <a:t>Married couples are concerned about cultivating their marriages and satisfying their spouses needs and desires, and that is the right thing for them to do; and it’s a vital part of their marriage obligation. </a:t>
            </a:r>
            <a:endParaRPr lang="en-US" sz="2400" b="1" i="1" dirty="0" smtClean="0">
              <a:solidFill>
                <a:prstClr val="black"/>
              </a:solidFill>
              <a:latin typeface="Cambria" pitchFamily="18" charset="0"/>
            </a:endParaRPr>
          </a:p>
        </p:txBody>
      </p:sp>
    </p:spTree>
    <p:extLst>
      <p:ext uri="{BB962C8B-B14F-4D97-AF65-F5344CB8AC3E}">
        <p14:creationId xmlns:p14="http://schemas.microsoft.com/office/powerpoint/2010/main" xmlns="" val="13451601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7:29-35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1" y="1219199"/>
            <a:ext cx="8610600" cy="5201424"/>
          </a:xfrm>
          <a:prstGeom prst="rect">
            <a:avLst/>
          </a:prstGeom>
          <a:noFill/>
          <a:effectLst/>
        </p:spPr>
        <p:txBody>
          <a:bodyPr wrap="square" rtlCol="0">
            <a:spAutoFit/>
          </a:bodyPr>
          <a:lstStyle/>
          <a:p>
            <a:pPr indent="457200">
              <a:spcAft>
                <a:spcPts val="1200"/>
              </a:spcAft>
            </a:pPr>
            <a:r>
              <a:rPr lang="en-US" sz="2400" b="1" dirty="0" smtClean="0">
                <a:solidFill>
                  <a:prstClr val="black"/>
                </a:solidFill>
                <a:latin typeface="Cambria" pitchFamily="18" charset="0"/>
              </a:rPr>
              <a:t>Because of this, Paul points out that unmarried people not only have more time and resources to devote to a life of Christian service, they are also undistracted by the essential commitments require of married couples (</a:t>
            </a:r>
            <a:r>
              <a:rPr lang="en-US" sz="2400" b="1" dirty="0" smtClean="0">
                <a:solidFill>
                  <a:prstClr val="black"/>
                </a:solidFill>
                <a:effectLst>
                  <a:outerShdw blurRad="38100" dist="38100" dir="2700000" algn="tl">
                    <a:srgbClr val="000000">
                      <a:alpha val="43137"/>
                    </a:srgbClr>
                  </a:outerShdw>
                </a:effectLst>
                <a:latin typeface="Cambria" pitchFamily="18" charset="0"/>
              </a:rPr>
              <a:t>7:32-35</a:t>
            </a:r>
            <a:r>
              <a:rPr lang="en-US" sz="2400" b="1" dirty="0" smtClean="0">
                <a:solidFill>
                  <a:prstClr val="black"/>
                </a:solidFill>
                <a:latin typeface="Cambria" pitchFamily="18" charset="0"/>
              </a:rPr>
              <a:t>).</a:t>
            </a:r>
          </a:p>
          <a:p>
            <a:pPr indent="457200">
              <a:spcAft>
                <a:spcPts val="1200"/>
              </a:spcAft>
            </a:pPr>
            <a:r>
              <a:rPr lang="en-US" sz="2400" b="1" dirty="0" smtClean="0">
                <a:solidFill>
                  <a:prstClr val="black"/>
                </a:solidFill>
                <a:latin typeface="Cambria" pitchFamily="18" charset="0"/>
              </a:rPr>
              <a:t>While married couples should be involved in ministry, their time and energy are necessarily divided.  Those who are married and involved in full-time ministry know the kind of tension and strain this can place on marriage and family. </a:t>
            </a:r>
            <a:endParaRPr lang="en-US" sz="2400" b="1" dirty="0">
              <a:solidFill>
                <a:prstClr val="black"/>
              </a:solidFill>
              <a:latin typeface="Cambria" pitchFamily="18" charset="0"/>
            </a:endParaRPr>
          </a:p>
          <a:p>
            <a:pPr indent="457200">
              <a:spcAft>
                <a:spcPts val="1200"/>
              </a:spcAft>
            </a:pPr>
            <a:r>
              <a:rPr lang="en-US" sz="2400" b="1" dirty="0" smtClean="0">
                <a:solidFill>
                  <a:prstClr val="black"/>
                </a:solidFill>
                <a:latin typeface="Cambria" pitchFamily="18" charset="0"/>
              </a:rPr>
              <a:t>It is a balancing act many couples have trouble carrying out.  Paul’s intent is not to forbid marriage but to stress it’s challenges</a:t>
            </a:r>
            <a:r>
              <a:rPr lang="en-US" sz="2400" b="1" dirty="0">
                <a:solidFill>
                  <a:prstClr val="black"/>
                </a:solidFill>
                <a:latin typeface="Cambria" pitchFamily="18" charset="0"/>
              </a:rPr>
              <a:t>. </a:t>
            </a:r>
            <a:r>
              <a:rPr lang="en-US" sz="2400" b="1" dirty="0" smtClean="0">
                <a:solidFill>
                  <a:prstClr val="black"/>
                </a:solidFill>
                <a:latin typeface="Cambria" pitchFamily="18" charset="0"/>
              </a:rPr>
              <a:t>As if doing </a:t>
            </a:r>
            <a:r>
              <a:rPr lang="en-US" sz="2400" b="1" dirty="0">
                <a:solidFill>
                  <a:prstClr val="black"/>
                </a:solidFill>
                <a:latin typeface="Cambria" pitchFamily="18" charset="0"/>
              </a:rPr>
              <a:t>premarital counseling, he warns his readers of the sobering realities of the married life (</a:t>
            </a:r>
            <a:r>
              <a:rPr lang="en-US" sz="2400" b="1" dirty="0" smtClean="0">
                <a:solidFill>
                  <a:prstClr val="black"/>
                </a:solidFill>
                <a:effectLst>
                  <a:outerShdw blurRad="38100" dist="38100" dir="2700000" algn="tl">
                    <a:srgbClr val="000000">
                      <a:alpha val="43137"/>
                    </a:srgbClr>
                  </a:outerShdw>
                </a:effectLst>
                <a:latin typeface="Cambria" pitchFamily="18" charset="0"/>
              </a:rPr>
              <a:t>7:35</a:t>
            </a:r>
            <a:r>
              <a:rPr lang="en-US" sz="2400" b="1" dirty="0" smtClean="0">
                <a:solidFill>
                  <a:prstClr val="black"/>
                </a:solidFill>
                <a:latin typeface="Cambria" pitchFamily="18" charset="0"/>
              </a:rPr>
              <a:t>). </a:t>
            </a:r>
            <a:endParaRPr lang="en-US" sz="2400" b="1" i="1" dirty="0" smtClean="0">
              <a:solidFill>
                <a:prstClr val="black"/>
              </a:solidFill>
              <a:latin typeface="Cambria" pitchFamily="18" charset="0"/>
            </a:endParaRPr>
          </a:p>
        </p:txBody>
      </p:sp>
    </p:spTree>
    <p:extLst>
      <p:ext uri="{BB962C8B-B14F-4D97-AF65-F5344CB8AC3E}">
        <p14:creationId xmlns:p14="http://schemas.microsoft.com/office/powerpoint/2010/main" xmlns="" val="36196791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3058" y="1066800"/>
            <a:ext cx="8368553" cy="5663089"/>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500" b="1" i="1" baseline="30000" dirty="0" smtClean="0">
                <a:effectLst>
                  <a:outerShdw blurRad="38100" dist="38100" dir="2700000" algn="tl">
                    <a:srgbClr val="000000">
                      <a:alpha val="43137"/>
                    </a:srgbClr>
                  </a:outerShdw>
                </a:effectLst>
                <a:latin typeface="Georgia" panose="02040502050405020303" pitchFamily="18" charset="0"/>
              </a:rPr>
              <a:t>36</a:t>
            </a:r>
            <a:r>
              <a:rPr lang="en-US" sz="2500" i="1" dirty="0" smtClean="0">
                <a:latin typeface="Georgia" panose="02040502050405020303" pitchFamily="18" charset="0"/>
              </a:rPr>
              <a:t>But </a:t>
            </a:r>
            <a:r>
              <a:rPr lang="en-US" sz="2500" i="1" dirty="0">
                <a:latin typeface="Georgia" panose="02040502050405020303" pitchFamily="18" charset="0"/>
              </a:rPr>
              <a:t>if any man thinks he is behaving improperly toward his virgin, if she is past the flower of youth, and thus it must be, let him do what he wishes.  He does not sin; let them marry</a:t>
            </a:r>
            <a:r>
              <a:rPr lang="en-US" sz="2500" i="1" dirty="0" smtClean="0">
                <a:latin typeface="Georgia" panose="02040502050405020303" pitchFamily="18" charset="0"/>
              </a:rPr>
              <a:t>. </a:t>
            </a:r>
            <a:r>
              <a:rPr lang="en-US" sz="2500" i="1" dirty="0">
                <a:latin typeface="Georgia" panose="02040502050405020303" pitchFamily="18" charset="0"/>
              </a:rPr>
              <a:t> </a:t>
            </a:r>
            <a:r>
              <a:rPr lang="en-US" sz="2500" b="1" i="1" baseline="30000" dirty="0" smtClean="0">
                <a:effectLst>
                  <a:outerShdw blurRad="38100" dist="38100" dir="2700000" algn="tl">
                    <a:srgbClr val="000000">
                      <a:alpha val="43137"/>
                    </a:srgbClr>
                  </a:outerShdw>
                </a:effectLst>
                <a:latin typeface="Georgia" panose="02040502050405020303" pitchFamily="18" charset="0"/>
              </a:rPr>
              <a:t>37</a:t>
            </a:r>
            <a:r>
              <a:rPr lang="en-US" sz="2500" i="1" dirty="0" smtClean="0">
                <a:latin typeface="Georgia" panose="02040502050405020303" pitchFamily="18" charset="0"/>
              </a:rPr>
              <a:t>Nevertheless </a:t>
            </a:r>
            <a:r>
              <a:rPr lang="en-US" sz="2500" i="1" dirty="0">
                <a:latin typeface="Georgia" panose="02040502050405020303" pitchFamily="18" charset="0"/>
              </a:rPr>
              <a:t>he who stands steadfast in his heart, having no necessity, but has power over his own will, and has so determined in his heart that he will keep his virgin, does well</a:t>
            </a:r>
            <a:r>
              <a:rPr lang="en-US" sz="2500" i="1" dirty="0" smtClean="0">
                <a:latin typeface="Georgia" panose="02040502050405020303" pitchFamily="18" charset="0"/>
              </a:rPr>
              <a:t>. </a:t>
            </a:r>
            <a:r>
              <a:rPr lang="en-US" sz="2500" i="1" dirty="0">
                <a:latin typeface="Georgia" panose="02040502050405020303" pitchFamily="18" charset="0"/>
              </a:rPr>
              <a:t> </a:t>
            </a:r>
            <a:r>
              <a:rPr lang="en-US" sz="2500" b="1" i="1" baseline="30000" dirty="0" smtClean="0">
                <a:effectLst>
                  <a:outerShdw blurRad="38100" dist="38100" dir="2700000" algn="tl">
                    <a:srgbClr val="000000">
                      <a:alpha val="43137"/>
                    </a:srgbClr>
                  </a:outerShdw>
                </a:effectLst>
                <a:latin typeface="Georgia" panose="02040502050405020303" pitchFamily="18" charset="0"/>
              </a:rPr>
              <a:t>38</a:t>
            </a:r>
            <a:r>
              <a:rPr lang="en-US" sz="2500" i="1" dirty="0" smtClean="0">
                <a:latin typeface="Georgia" panose="02040502050405020303" pitchFamily="18" charset="0"/>
              </a:rPr>
              <a:t>So </a:t>
            </a:r>
            <a:r>
              <a:rPr lang="en-US" sz="2500" i="1" dirty="0">
                <a:latin typeface="Georgia" panose="02040502050405020303" pitchFamily="18" charset="0"/>
              </a:rPr>
              <a:t>then he who gives her in marriage does well, but he who does not give her in marriage does better.  </a:t>
            </a:r>
            <a:r>
              <a:rPr lang="en-US" sz="2500" b="1" i="1" baseline="30000" dirty="0" smtClean="0">
                <a:effectLst>
                  <a:outerShdw blurRad="38100" dist="38100" dir="2700000" algn="tl">
                    <a:srgbClr val="000000">
                      <a:alpha val="43137"/>
                    </a:srgbClr>
                  </a:outerShdw>
                </a:effectLst>
                <a:latin typeface="Georgia" panose="02040502050405020303" pitchFamily="18" charset="0"/>
              </a:rPr>
              <a:t>39</a:t>
            </a:r>
            <a:r>
              <a:rPr lang="en-US" sz="2500" i="1" dirty="0" smtClean="0">
                <a:latin typeface="Georgia" panose="02040502050405020303" pitchFamily="18" charset="0"/>
              </a:rPr>
              <a:t>A </a:t>
            </a:r>
            <a:r>
              <a:rPr lang="en-US" sz="2500" i="1" dirty="0">
                <a:latin typeface="Georgia" panose="02040502050405020303" pitchFamily="18" charset="0"/>
              </a:rPr>
              <a:t>wife is bound by law as long as her husband lives; but if her husband dies, she is at liberty to be married to whom she </a:t>
            </a:r>
            <a:r>
              <a:rPr lang="en-US" sz="2500" i="1" dirty="0" smtClean="0">
                <a:latin typeface="Georgia" panose="02040502050405020303" pitchFamily="18" charset="0"/>
              </a:rPr>
              <a:t>wishes, only </a:t>
            </a:r>
            <a:r>
              <a:rPr lang="en-US" sz="2500" i="1" dirty="0">
                <a:latin typeface="Georgia" panose="02040502050405020303" pitchFamily="18" charset="0"/>
              </a:rPr>
              <a:t>in the Lord</a:t>
            </a:r>
            <a:r>
              <a:rPr lang="en-US" sz="2500" i="1" dirty="0" smtClean="0">
                <a:latin typeface="Georgia" panose="02040502050405020303" pitchFamily="18" charset="0"/>
              </a:rPr>
              <a:t>. </a:t>
            </a:r>
            <a:r>
              <a:rPr lang="en-US" sz="2500" i="1" dirty="0">
                <a:latin typeface="Georgia" panose="02040502050405020303" pitchFamily="18" charset="0"/>
              </a:rPr>
              <a:t> </a:t>
            </a:r>
            <a:r>
              <a:rPr lang="en-US" sz="2500" b="1" i="1" baseline="30000" dirty="0" smtClean="0">
                <a:effectLst>
                  <a:outerShdw blurRad="38100" dist="38100" dir="2700000" algn="tl">
                    <a:srgbClr val="000000">
                      <a:alpha val="43137"/>
                    </a:srgbClr>
                  </a:outerShdw>
                </a:effectLst>
                <a:latin typeface="Georgia" panose="02040502050405020303" pitchFamily="18" charset="0"/>
              </a:rPr>
              <a:t>40</a:t>
            </a:r>
            <a:r>
              <a:rPr lang="en-US" sz="2500" i="1" dirty="0" smtClean="0">
                <a:latin typeface="Georgia" panose="02040502050405020303" pitchFamily="18" charset="0"/>
              </a:rPr>
              <a:t>But </a:t>
            </a:r>
            <a:r>
              <a:rPr lang="en-US" sz="2500" i="1" dirty="0">
                <a:latin typeface="Georgia" panose="02040502050405020303" pitchFamily="18" charset="0"/>
              </a:rPr>
              <a:t>she is happier if she remains as she is, according to my judgment—and I think I also have the Spirit of God.</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7:36-40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107782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7:36-40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4" y="1084729"/>
            <a:ext cx="8610601" cy="5355312"/>
          </a:xfrm>
          <a:prstGeom prst="rect">
            <a:avLst/>
          </a:prstGeom>
          <a:noFill/>
          <a:effectLst/>
        </p:spPr>
        <p:txBody>
          <a:bodyPr wrap="square" rtlCol="0">
            <a:spAutoFit/>
          </a:bodyPr>
          <a:lstStyle/>
          <a:p>
            <a:pPr indent="457200">
              <a:spcAft>
                <a:spcPts val="1200"/>
              </a:spcAft>
            </a:pPr>
            <a:r>
              <a:rPr lang="en-US" sz="2400" b="1" dirty="0">
                <a:solidFill>
                  <a:prstClr val="black"/>
                </a:solidFill>
                <a:latin typeface="Cambria" pitchFamily="18" charset="0"/>
              </a:rPr>
              <a:t>In our modern culture Paul’s advice </a:t>
            </a:r>
            <a:r>
              <a:rPr lang="en-US" sz="2400" b="1" dirty="0" smtClean="0">
                <a:solidFill>
                  <a:prstClr val="black"/>
                </a:solidFill>
                <a:latin typeface="Cambria" pitchFamily="18" charset="0"/>
              </a:rPr>
              <a:t>in </a:t>
            </a:r>
            <a:r>
              <a:rPr lang="en-US" sz="2400" b="1" dirty="0">
                <a:solidFill>
                  <a:prstClr val="black"/>
                </a:solidFill>
                <a:latin typeface="Cambria" pitchFamily="18" charset="0"/>
              </a:rPr>
              <a:t>7:36-38, doesn’t </a:t>
            </a:r>
            <a:r>
              <a:rPr lang="en-US" sz="2400" b="1" dirty="0" smtClean="0">
                <a:solidFill>
                  <a:prstClr val="black"/>
                </a:solidFill>
                <a:latin typeface="Cambria" pitchFamily="18" charset="0"/>
              </a:rPr>
              <a:t>seem to make </a:t>
            </a:r>
            <a:r>
              <a:rPr lang="en-US" sz="2400" b="1" dirty="0">
                <a:solidFill>
                  <a:prstClr val="black"/>
                </a:solidFill>
                <a:latin typeface="Cambria" pitchFamily="18" charset="0"/>
              </a:rPr>
              <a:t>a lot of sense. </a:t>
            </a:r>
          </a:p>
          <a:p>
            <a:pPr indent="457200">
              <a:spcAft>
                <a:spcPts val="1200"/>
              </a:spcAft>
            </a:pPr>
            <a:r>
              <a:rPr lang="en-US" sz="2400" b="1" dirty="0" smtClean="0">
                <a:solidFill>
                  <a:prstClr val="black"/>
                </a:solidFill>
                <a:latin typeface="Cambria" pitchFamily="18" charset="0"/>
              </a:rPr>
              <a:t>Many marriages in Paul’s day were arranged beforehand, where the parents worked out the details of the wedding like a contractual agreement, often without the input or awareness of the one who was getting married. </a:t>
            </a:r>
          </a:p>
          <a:p>
            <a:pPr indent="457200">
              <a:spcAft>
                <a:spcPts val="1200"/>
              </a:spcAft>
            </a:pPr>
            <a:r>
              <a:rPr lang="en-US" sz="2400" b="1" dirty="0" smtClean="0">
                <a:solidFill>
                  <a:prstClr val="black"/>
                </a:solidFill>
                <a:latin typeface="Cambria" pitchFamily="18" charset="0"/>
              </a:rPr>
              <a:t>It was a </a:t>
            </a:r>
            <a:r>
              <a:rPr lang="en-US" sz="2400" b="1" dirty="0">
                <a:solidFill>
                  <a:prstClr val="black"/>
                </a:solidFill>
                <a:latin typeface="Cambria" pitchFamily="18" charset="0"/>
              </a:rPr>
              <a:t>culture where the father </a:t>
            </a:r>
            <a:r>
              <a:rPr lang="en-US" sz="2400" b="1" dirty="0" smtClean="0">
                <a:solidFill>
                  <a:prstClr val="black"/>
                </a:solidFill>
                <a:latin typeface="Cambria" pitchFamily="18" charset="0"/>
              </a:rPr>
              <a:t>was </a:t>
            </a:r>
            <a:r>
              <a:rPr lang="en-US" sz="2400" b="1" dirty="0">
                <a:solidFill>
                  <a:prstClr val="black"/>
                </a:solidFill>
                <a:latin typeface="Cambria" pitchFamily="18" charset="0"/>
              </a:rPr>
              <a:t>responsible for the future of his daughter, including finding a suitable husband and providing an appropriate dowry. </a:t>
            </a:r>
            <a:r>
              <a:rPr lang="en-US" sz="2400" b="1" dirty="0" smtClean="0">
                <a:solidFill>
                  <a:prstClr val="black"/>
                </a:solidFill>
                <a:latin typeface="Cambria" pitchFamily="18" charset="0"/>
              </a:rPr>
              <a:t> </a:t>
            </a:r>
            <a:endParaRPr lang="en-US" sz="2400" b="1" dirty="0">
              <a:solidFill>
                <a:prstClr val="black"/>
              </a:solidFill>
              <a:latin typeface="Cambria" pitchFamily="18" charset="0"/>
            </a:endParaRPr>
          </a:p>
          <a:p>
            <a:pPr indent="457200">
              <a:spcAft>
                <a:spcPts val="1200"/>
              </a:spcAft>
            </a:pPr>
            <a:r>
              <a:rPr lang="en-US" sz="2400" b="1" dirty="0" smtClean="0">
                <a:solidFill>
                  <a:prstClr val="black"/>
                </a:solidFill>
                <a:latin typeface="Cambria" pitchFamily="18" charset="0"/>
              </a:rPr>
              <a:t>Paul’s advise concerning the benefits of singleness may have led him to call </a:t>
            </a:r>
            <a:r>
              <a:rPr lang="en-US" sz="2400" b="1" dirty="0" smtClean="0">
                <a:latin typeface="Cambria" pitchFamily="18" charset="0"/>
              </a:rPr>
              <a:t>off </a:t>
            </a:r>
            <a:r>
              <a:rPr lang="en-US" sz="2400" b="1" dirty="0" smtClean="0">
                <a:solidFill>
                  <a:prstClr val="black"/>
                </a:solidFill>
                <a:latin typeface="Cambria" pitchFamily="18" charset="0"/>
              </a:rPr>
              <a:t>the wedding he had arranged or to commit his daughter to a life of singleness that didn’t actually suit her. </a:t>
            </a:r>
          </a:p>
        </p:txBody>
      </p:sp>
    </p:spTree>
    <p:extLst>
      <p:ext uri="{BB962C8B-B14F-4D97-AF65-F5344CB8AC3E}">
        <p14:creationId xmlns:p14="http://schemas.microsoft.com/office/powerpoint/2010/main" xmlns="" val="23599360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7:36-40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4" y="1219199"/>
            <a:ext cx="8610601" cy="5355312"/>
          </a:xfrm>
          <a:prstGeom prst="rect">
            <a:avLst/>
          </a:prstGeom>
          <a:noFill/>
          <a:effectLst/>
        </p:spPr>
        <p:txBody>
          <a:bodyPr wrap="square" rtlCol="0">
            <a:spAutoFit/>
          </a:bodyPr>
          <a:lstStyle/>
          <a:p>
            <a:pPr indent="457200">
              <a:spcAft>
                <a:spcPts val="1200"/>
              </a:spcAft>
            </a:pPr>
            <a:r>
              <a:rPr lang="en-US" sz="2400" b="1" dirty="0" smtClean="0">
                <a:solidFill>
                  <a:prstClr val="black"/>
                </a:solidFill>
                <a:latin typeface="Cambria" pitchFamily="18" charset="0"/>
              </a:rPr>
              <a:t>So Paul urges these fathers to honestly reflect before making such decision (</a:t>
            </a:r>
            <a:r>
              <a:rPr lang="en-US" sz="2400" b="1" dirty="0" smtClean="0">
                <a:solidFill>
                  <a:prstClr val="black"/>
                </a:solidFill>
                <a:effectLst>
                  <a:outerShdw blurRad="38100" dist="38100" dir="2700000" algn="tl">
                    <a:srgbClr val="000000">
                      <a:alpha val="43137"/>
                    </a:srgbClr>
                  </a:outerShdw>
                </a:effectLst>
                <a:latin typeface="Cambria" pitchFamily="18" charset="0"/>
              </a:rPr>
              <a:t>7:37</a:t>
            </a:r>
            <a:r>
              <a:rPr lang="en-US" sz="2400" b="1" dirty="0" smtClean="0">
                <a:solidFill>
                  <a:prstClr val="black"/>
                </a:solidFill>
                <a:latin typeface="Cambria" pitchFamily="18" charset="0"/>
              </a:rPr>
              <a:t>).  Implying that neither singleness nor marriage should be entered into casually or for self-serving reasons. </a:t>
            </a:r>
          </a:p>
          <a:p>
            <a:pPr indent="457200">
              <a:spcAft>
                <a:spcPts val="1200"/>
              </a:spcAft>
            </a:pPr>
            <a:r>
              <a:rPr lang="en-US" sz="2400" b="1" dirty="0">
                <a:solidFill>
                  <a:prstClr val="black"/>
                </a:solidFill>
                <a:latin typeface="Cambria" pitchFamily="18" charset="0"/>
              </a:rPr>
              <a:t>Paul goes on in 7:39-40, to address the issue of widows. His </a:t>
            </a:r>
            <a:r>
              <a:rPr lang="en-US" sz="2400" b="1" dirty="0" smtClean="0">
                <a:solidFill>
                  <a:prstClr val="black"/>
                </a:solidFill>
                <a:latin typeface="Cambria" pitchFamily="18" charset="0"/>
              </a:rPr>
              <a:t>advise is consistent with everything else he has been urging throughout this chapter.   </a:t>
            </a:r>
          </a:p>
          <a:p>
            <a:pPr indent="457200">
              <a:spcAft>
                <a:spcPts val="1200"/>
              </a:spcAft>
            </a:pPr>
            <a:r>
              <a:rPr lang="en-US" sz="2400" b="1" dirty="0" smtClean="0">
                <a:solidFill>
                  <a:prstClr val="black"/>
                </a:solidFill>
                <a:latin typeface="Cambria" pitchFamily="18" charset="0"/>
              </a:rPr>
              <a:t>As long as a wife’s husband lives, the woman is legally bound to him as his wife.  Upon his death, the marriage bond is severed, and she is free to marry another believer (</a:t>
            </a:r>
            <a:r>
              <a:rPr lang="en-US" sz="2400" b="1" dirty="0" smtClean="0">
                <a:solidFill>
                  <a:prstClr val="black"/>
                </a:solidFill>
                <a:effectLst>
                  <a:outerShdw blurRad="38100" dist="38100" dir="2700000" algn="tl">
                    <a:srgbClr val="000000">
                      <a:alpha val="43137"/>
                    </a:srgbClr>
                  </a:outerShdw>
                </a:effectLst>
                <a:latin typeface="Cambria" pitchFamily="18" charset="0"/>
              </a:rPr>
              <a:t>7:39</a:t>
            </a:r>
            <a:r>
              <a:rPr lang="en-US" sz="2400" b="1" dirty="0" smtClean="0">
                <a:solidFill>
                  <a:prstClr val="black"/>
                </a:solidFill>
                <a:latin typeface="Cambria" pitchFamily="18" charset="0"/>
              </a:rPr>
              <a:t>).</a:t>
            </a:r>
          </a:p>
          <a:p>
            <a:pPr indent="457200">
              <a:spcAft>
                <a:spcPts val="1200"/>
              </a:spcAft>
            </a:pPr>
            <a:r>
              <a:rPr lang="en-US" sz="2400" b="1" dirty="0" smtClean="0">
                <a:solidFill>
                  <a:prstClr val="black"/>
                </a:solidFill>
                <a:latin typeface="Cambria" pitchFamily="18" charset="0"/>
              </a:rPr>
              <a:t>Once again Paul suggests that widows should consider devoting their single years to the Lord’s service (</a:t>
            </a:r>
            <a:r>
              <a:rPr lang="en-US" sz="2400" b="1" dirty="0" smtClean="0">
                <a:solidFill>
                  <a:prstClr val="black"/>
                </a:solidFill>
                <a:effectLst>
                  <a:outerShdw blurRad="38100" dist="38100" dir="2700000" algn="tl">
                    <a:srgbClr val="000000">
                      <a:alpha val="43137"/>
                    </a:srgbClr>
                  </a:outerShdw>
                </a:effectLst>
                <a:latin typeface="Cambria" pitchFamily="18" charset="0"/>
              </a:rPr>
              <a:t>7:40</a:t>
            </a:r>
            <a:r>
              <a:rPr lang="en-US" sz="2400" b="1" dirty="0" smtClean="0">
                <a:solidFill>
                  <a:prstClr val="black"/>
                </a:solidFill>
                <a:latin typeface="Cambria" pitchFamily="18" charset="0"/>
              </a:rPr>
              <a:t>). </a:t>
            </a:r>
          </a:p>
        </p:txBody>
      </p:sp>
    </p:spTree>
    <p:extLst>
      <p:ext uri="{BB962C8B-B14F-4D97-AF65-F5344CB8AC3E}">
        <p14:creationId xmlns:p14="http://schemas.microsoft.com/office/powerpoint/2010/main" xmlns="" val="18776139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7:36-40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5" y="1219199"/>
            <a:ext cx="8525436" cy="4093428"/>
          </a:xfrm>
          <a:prstGeom prst="rect">
            <a:avLst/>
          </a:prstGeom>
          <a:noFill/>
          <a:effectLst/>
        </p:spPr>
        <p:txBody>
          <a:bodyPr wrap="square" rtlCol="0">
            <a:spAutoFit/>
          </a:bodyPr>
          <a:lstStyle/>
          <a:p>
            <a:pPr indent="457200">
              <a:spcAft>
                <a:spcPts val="1200"/>
              </a:spcAft>
            </a:pPr>
            <a:r>
              <a:rPr lang="en-US" sz="2400" b="1" dirty="0" smtClean="0">
                <a:solidFill>
                  <a:prstClr val="black"/>
                </a:solidFill>
                <a:latin typeface="Cambria" pitchFamily="18" charset="0"/>
              </a:rPr>
              <a:t>In all of these circumstances, Paul is guided by the general principle of </a:t>
            </a:r>
            <a:r>
              <a:rPr lang="en-US" sz="2400" b="1" i="1" dirty="0" smtClean="0">
                <a:solidFill>
                  <a:prstClr val="black"/>
                </a:solidFill>
                <a:latin typeface="Cambria" pitchFamily="18" charset="0"/>
              </a:rPr>
              <a:t>“</a:t>
            </a:r>
            <a:r>
              <a:rPr lang="en-US" sz="2400" b="1" i="1" dirty="0" smtClean="0">
                <a:solidFill>
                  <a:prstClr val="black"/>
                </a:solidFill>
                <a:effectLst>
                  <a:outerShdw blurRad="38100" dist="38100" dir="2700000" algn="tl">
                    <a:srgbClr val="000000">
                      <a:alpha val="43137"/>
                    </a:srgbClr>
                  </a:outerShdw>
                </a:effectLst>
                <a:latin typeface="Cambria" pitchFamily="18" charset="0"/>
              </a:rPr>
              <a:t>contentment</a:t>
            </a:r>
            <a:r>
              <a:rPr lang="en-US" sz="2400" b="1" i="1" dirty="0" smtClean="0">
                <a:solidFill>
                  <a:prstClr val="black"/>
                </a:solidFill>
                <a:latin typeface="Cambria" pitchFamily="18" charset="0"/>
              </a:rPr>
              <a:t>.”</a:t>
            </a:r>
          </a:p>
          <a:p>
            <a:pPr indent="457200">
              <a:spcAft>
                <a:spcPts val="1200"/>
              </a:spcAft>
            </a:pPr>
            <a:r>
              <a:rPr lang="en-US" sz="2400" b="1" dirty="0" smtClean="0">
                <a:solidFill>
                  <a:prstClr val="black"/>
                </a:solidFill>
                <a:latin typeface="Cambria" pitchFamily="18" charset="0"/>
              </a:rPr>
              <a:t>“Rather than seeking different social circumstances, due to envy, discontent, or dissatisfaction, Paul tells believers to be patient in their current situations.”  </a:t>
            </a:r>
          </a:p>
          <a:p>
            <a:pPr indent="457200">
              <a:spcAft>
                <a:spcPts val="1200"/>
              </a:spcAft>
            </a:pPr>
            <a:r>
              <a:rPr lang="en-US" sz="2400" b="1" dirty="0" smtClean="0">
                <a:solidFill>
                  <a:prstClr val="black"/>
                </a:solidFill>
                <a:latin typeface="Cambria" pitchFamily="18" charset="0"/>
              </a:rPr>
              <a:t>Reminding them that their top priority is serving the Lord in this temporary world, investing in eternity rather than involving themselves in a series of radical life changes that amount to spinning their wheels in a world going nowhere. </a:t>
            </a:r>
          </a:p>
        </p:txBody>
      </p:sp>
    </p:spTree>
    <p:extLst>
      <p:ext uri="{BB962C8B-B14F-4D97-AF65-F5344CB8AC3E}">
        <p14:creationId xmlns:p14="http://schemas.microsoft.com/office/powerpoint/2010/main" xmlns="" val="19032928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ble Study on 1 Corinthians - Revive Outreach Church"/>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8" name="TextBox 7"/>
          <p:cNvSpPr txBox="1"/>
          <p:nvPr/>
        </p:nvSpPr>
        <p:spPr>
          <a:xfrm rot="21445311">
            <a:off x="768181" y="3096888"/>
            <a:ext cx="5570679" cy="400110"/>
          </a:xfrm>
          <a:prstGeom prst="rect">
            <a:avLst/>
          </a:prstGeom>
          <a:noFill/>
        </p:spPr>
        <p:txBody>
          <a:bodyPr wrap="square" lIns="0" rIns="0" rtlCol="0" anchor="ctr" anchorCtr="0">
            <a:spAutoFit/>
          </a:bodyPr>
          <a:lstStyle/>
          <a:p>
            <a:pPr algn="ctr"/>
            <a:r>
              <a:rPr lang="en-US" sz="20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Getting the Most from our Lot in Life - 7:17-40</a:t>
            </a:r>
            <a:endParaRPr lang="en-US" sz="20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375289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648200"/>
            <a:ext cx="8610600" cy="646331"/>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Constantia" pitchFamily="18" charset="0"/>
              </a:rPr>
              <a:t>Thoughts on Single-Mindedness</a:t>
            </a:r>
            <a:endParaRPr lang="en-US" sz="36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Thoughts on Single-Mindedness</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610600" cy="5526128"/>
          </a:xfrm>
          <a:prstGeom prst="rect">
            <a:avLst/>
          </a:prstGeom>
          <a:noFill/>
          <a:effectLst/>
        </p:spPr>
        <p:txBody>
          <a:bodyPr wrap="square" rtlCol="0">
            <a:spAutoFit/>
          </a:bodyPr>
          <a:lstStyle/>
          <a:p>
            <a:pPr indent="457200">
              <a:tabLst>
                <a:tab pos="457200" algn="l"/>
              </a:tabLst>
            </a:pPr>
            <a:r>
              <a:rPr lang="en-US" sz="2370" b="1" dirty="0" smtClean="0">
                <a:latin typeface="Cambria" panose="02040503050406030204" pitchFamily="18" charset="0"/>
                <a:ea typeface="Cambria" panose="02040503050406030204" pitchFamily="18" charset="0"/>
              </a:rPr>
              <a:t>In closing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a:t>
            </a:r>
            <a:r>
              <a:rPr lang="en-US" sz="2370" b="1" dirty="0" smtClean="0">
                <a:latin typeface="Cambria" panose="02040503050406030204" pitchFamily="18" charset="0"/>
                <a:ea typeface="Cambria" panose="02040503050406030204" pitchFamily="18" charset="0"/>
              </a:rPr>
              <a:t>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370" b="1" dirty="0" smtClean="0">
                <a:latin typeface="Cambria" panose="02040503050406030204" pitchFamily="18" charset="0"/>
                <a:ea typeface="Cambria" panose="02040503050406030204" pitchFamily="18" charset="0"/>
              </a:rPr>
              <a:t>  If you are single, Paul’s words here are especially addressed to you.  While studying them,  you may realize that you have not spent your time as you should.</a:t>
            </a:r>
            <a:endParaRPr lang="en-US" sz="2360" b="1" dirty="0" smtClean="0">
              <a:latin typeface="Cambria" panose="02040503050406030204" pitchFamily="18" charset="0"/>
              <a:ea typeface="Cambria" panose="02040503050406030204" pitchFamily="18" charset="0"/>
            </a:endParaRP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Perhaps the attention given to your career or finding a mate has been misdirected. </a:t>
            </a:r>
          </a:p>
          <a:p>
            <a:pPr indent="457200">
              <a:tabLst>
                <a:tab pos="457200" algn="l"/>
              </a:tabLst>
            </a:pPr>
            <a:endParaRPr lang="en-US" sz="1000" b="1" i="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If your response to singleness has been riddled with </a:t>
            </a:r>
            <a:r>
              <a:rPr lang="en-US" sz="2370" b="1" i="1" dirty="0" smtClean="0">
                <a:latin typeface="Cambria" panose="02040503050406030204" pitchFamily="18" charset="0"/>
                <a:ea typeface="Cambria" panose="02040503050406030204" pitchFamily="18" charset="0"/>
              </a:rPr>
              <a:t>discontent</a:t>
            </a:r>
            <a:r>
              <a:rPr lang="en-US" sz="2370" b="1" dirty="0" smtClean="0">
                <a:latin typeface="Cambria" panose="02040503050406030204" pitchFamily="18" charset="0"/>
                <a:ea typeface="Cambria" panose="02040503050406030204" pitchFamily="18" charset="0"/>
              </a:rPr>
              <a:t>, or driven by </a:t>
            </a:r>
            <a:r>
              <a:rPr lang="en-US" sz="2370" b="1" i="1" dirty="0" smtClean="0">
                <a:latin typeface="Cambria" panose="02040503050406030204" pitchFamily="18" charset="0"/>
                <a:ea typeface="Cambria" panose="02040503050406030204" pitchFamily="18" charset="0"/>
              </a:rPr>
              <a:t>envy</a:t>
            </a:r>
            <a:r>
              <a:rPr lang="en-US" sz="2370" b="1" dirty="0" smtClean="0">
                <a:latin typeface="Cambria" panose="02040503050406030204" pitchFamily="18" charset="0"/>
                <a:ea typeface="Cambria" panose="02040503050406030204" pitchFamily="18" charset="0"/>
              </a:rPr>
              <a:t> of others life circumstances, you can turn it around and make it count for Christ by following three one-word exhortations.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marL="548640" indent="-274320">
              <a:spcBef>
                <a:spcPts val="600"/>
              </a:spcBef>
              <a:buFont typeface="Arial" pitchFamily="34" charset="0"/>
              <a:buChar char="•"/>
              <a:tabLst>
                <a:tab pos="4572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Rejoice</a:t>
            </a:r>
          </a:p>
          <a:p>
            <a:pPr marL="548640" indent="-274320">
              <a:spcBef>
                <a:spcPts val="600"/>
              </a:spcBef>
              <a:buFont typeface="Arial" pitchFamily="34" charset="0"/>
              <a:buChar char="•"/>
              <a:tabLst>
                <a:tab pos="4572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Reorient</a:t>
            </a:r>
          </a:p>
          <a:p>
            <a:pPr marL="548640" indent="-274320">
              <a:spcBef>
                <a:spcPts val="600"/>
              </a:spcBef>
              <a:buFont typeface="Arial" pitchFamily="34" charset="0"/>
              <a:buChar char="•"/>
              <a:tabLst>
                <a:tab pos="4572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Relax</a:t>
            </a:r>
          </a:p>
        </p:txBody>
      </p:sp>
    </p:spTree>
    <p:extLst>
      <p:ext uri="{BB962C8B-B14F-4D97-AF65-F5344CB8AC3E}">
        <p14:creationId xmlns:p14="http://schemas.microsoft.com/office/powerpoint/2010/main" xmlns=""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wipe(left)">
                                      <p:cBhvr>
                                        <p:cTn id="27" dur="1000"/>
                                        <p:tgtEl>
                                          <p:spTgt spid="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wipe(left)">
                                      <p:cBhvr>
                                        <p:cTn id="32"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Thoughts on Single-Mindedness</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610600" cy="4612032"/>
          </a:xfrm>
          <a:prstGeom prst="rect">
            <a:avLst/>
          </a:prstGeom>
          <a:noFill/>
          <a:effectLst/>
        </p:spPr>
        <p:txBody>
          <a:bodyPr wrap="square" rtlCol="0">
            <a:spAutoFit/>
          </a:bodyPr>
          <a:lstStyle/>
          <a:p>
            <a:pPr indent="457200">
              <a:tabLst>
                <a:tab pos="4572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Rejoice</a:t>
            </a:r>
            <a:r>
              <a:rPr lang="en-US" sz="2370" b="1" dirty="0" smtClean="0">
                <a:latin typeface="Cambria" panose="02040503050406030204" pitchFamily="18" charset="0"/>
                <a:ea typeface="Cambria" panose="02040503050406030204" pitchFamily="18" charset="0"/>
              </a:rPr>
              <a:t>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370" b="1" dirty="0" smtClean="0">
                <a:latin typeface="Cambria" panose="02040503050406030204" pitchFamily="18" charset="0"/>
                <a:ea typeface="Cambria" panose="02040503050406030204" pitchFamily="18" charset="0"/>
              </a:rPr>
              <a:t> Think God for your singleness and enjoy it as His best for you at this time in your life. </a:t>
            </a:r>
          </a:p>
          <a:p>
            <a:pPr indent="457200">
              <a:tabLst>
                <a:tab pos="457200" algn="l"/>
              </a:tabLst>
            </a:pPr>
            <a:endParaRPr lang="en-US" sz="11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Remember, God is in control of your circumstances. If and when He wants them to change, He will bring it about in His own time.  </a:t>
            </a:r>
          </a:p>
          <a:p>
            <a:pPr indent="457200">
              <a:tabLst>
                <a:tab pos="457200" algn="l"/>
              </a:tabLst>
            </a:pPr>
            <a:endParaRPr lang="en-US" sz="1100" b="1" i="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Be content with the place God has for you at this stage in your life and make the most of it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1Thess. 5:16-18</a:t>
            </a:r>
            <a:r>
              <a:rPr lang="en-US" sz="2370" b="1" dirty="0" smtClean="0">
                <a:latin typeface="Cambria" panose="02040503050406030204" pitchFamily="18" charset="0"/>
                <a:ea typeface="Cambria" panose="02040503050406030204" pitchFamily="18" charset="0"/>
              </a:rPr>
              <a:t>). </a:t>
            </a:r>
          </a:p>
          <a:p>
            <a:pPr indent="457200">
              <a:tabLst>
                <a:tab pos="457200" algn="l"/>
              </a:tabLst>
            </a:pPr>
            <a:endParaRPr lang="en-US" sz="1100" b="1" dirty="0">
              <a:latin typeface="Cambria" panose="02040503050406030204" pitchFamily="18" charset="0"/>
              <a:ea typeface="Cambria" panose="02040503050406030204" pitchFamily="18" charset="0"/>
            </a:endParaRPr>
          </a:p>
          <a:p>
            <a:pPr indent="457200">
              <a:tabLst>
                <a:tab pos="4572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Reorient</a:t>
            </a:r>
            <a:r>
              <a:rPr lang="en-US" sz="2370" b="1" dirty="0" smtClean="0">
                <a:latin typeface="Cambria" panose="02040503050406030204" pitchFamily="18" charset="0"/>
                <a:ea typeface="Cambria" panose="02040503050406030204" pitchFamily="18" charset="0"/>
              </a:rPr>
              <a:t>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370" b="1" dirty="0" smtClean="0">
                <a:latin typeface="Cambria" panose="02040503050406030204" pitchFamily="18" charset="0"/>
                <a:ea typeface="Cambria" panose="02040503050406030204" pitchFamily="18" charset="0"/>
              </a:rPr>
              <a:t> </a:t>
            </a:r>
            <a:r>
              <a:rPr lang="en-US" sz="2370" b="1" dirty="0">
                <a:latin typeface="Cambria" panose="02040503050406030204" pitchFamily="18" charset="0"/>
                <a:ea typeface="Cambria" panose="02040503050406030204" pitchFamily="18" charset="0"/>
              </a:rPr>
              <a:t>Redirect your focus and </a:t>
            </a:r>
            <a:r>
              <a:rPr lang="en-US" sz="2370" b="1" dirty="0" smtClean="0">
                <a:latin typeface="Cambria" panose="02040503050406030204" pitchFamily="18" charset="0"/>
                <a:ea typeface="Cambria" panose="02040503050406030204" pitchFamily="18" charset="0"/>
              </a:rPr>
              <a:t>re-channel </a:t>
            </a:r>
            <a:r>
              <a:rPr lang="en-US" sz="2370" b="1" dirty="0">
                <a:latin typeface="Cambria" panose="02040503050406030204" pitchFamily="18" charset="0"/>
                <a:ea typeface="Cambria" panose="02040503050406030204" pitchFamily="18" charset="0"/>
              </a:rPr>
              <a:t>your energies. </a:t>
            </a:r>
            <a:r>
              <a:rPr lang="en-US" sz="2370" b="1" dirty="0" smtClean="0">
                <a:latin typeface="Cambria" panose="02040503050406030204" pitchFamily="18" charset="0"/>
                <a:ea typeface="Cambria" panose="02040503050406030204" pitchFamily="18" charset="0"/>
              </a:rPr>
              <a:t> Instead </a:t>
            </a:r>
            <a:r>
              <a:rPr lang="en-US" sz="2370" b="1" dirty="0">
                <a:latin typeface="Cambria" panose="02040503050406030204" pitchFamily="18" charset="0"/>
                <a:ea typeface="Cambria" panose="02040503050406030204" pitchFamily="18" charset="0"/>
              </a:rPr>
              <a:t>of focusing on the horizontal plane of this temporary world, focus on the </a:t>
            </a:r>
            <a:r>
              <a:rPr lang="en-US" sz="2370" b="1" dirty="0" smtClean="0">
                <a:latin typeface="Cambria" panose="02040503050406030204" pitchFamily="18" charset="0"/>
                <a:ea typeface="Cambria" panose="02040503050406030204" pitchFamily="18" charset="0"/>
              </a:rPr>
              <a:t>vertical plane </a:t>
            </a:r>
            <a:r>
              <a:rPr lang="en-US" sz="2370" b="1" dirty="0">
                <a:latin typeface="Cambria" panose="02040503050406030204" pitchFamily="18" charset="0"/>
                <a:ea typeface="Cambria" panose="02040503050406030204" pitchFamily="18" charset="0"/>
              </a:rPr>
              <a:t>– God’s eternal calling.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5764764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Thoughts on Single-Mindedness</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77906" y="1219201"/>
            <a:ext cx="8637494" cy="4930581"/>
          </a:xfrm>
          <a:prstGeom prst="rect">
            <a:avLst/>
          </a:prstGeom>
          <a:noFill/>
          <a:effectLst/>
        </p:spPr>
        <p:txBody>
          <a:bodyPr wrap="square" rtlCol="0">
            <a:spAutoFit/>
          </a:bodyPr>
          <a:lstStyle/>
          <a:p>
            <a:pPr indent="457200">
              <a:tabLst>
                <a:tab pos="457200" algn="l"/>
              </a:tabLst>
            </a:pPr>
            <a:r>
              <a:rPr lang="en-US" sz="2370" b="1" dirty="0" smtClean="0">
                <a:latin typeface="Cambria" panose="02040503050406030204" pitchFamily="18" charset="0"/>
                <a:ea typeface="Cambria" panose="02040503050406030204" pitchFamily="18" charset="0"/>
              </a:rPr>
              <a:t>Reorient </a:t>
            </a:r>
            <a:r>
              <a:rPr lang="en-US" sz="2370" b="1" dirty="0">
                <a:latin typeface="Cambria" panose="02040503050406030204" pitchFamily="18" charset="0"/>
                <a:ea typeface="Cambria" panose="02040503050406030204" pitchFamily="18" charset="0"/>
              </a:rPr>
              <a:t>your priorities and your energy to </a:t>
            </a:r>
            <a:r>
              <a:rPr lang="en-US" sz="2370" b="1" dirty="0" smtClean="0">
                <a:latin typeface="Cambria" panose="02040503050406030204" pitchFamily="18" charset="0"/>
                <a:ea typeface="Cambria" panose="02040503050406030204" pitchFamily="18" charset="0"/>
              </a:rPr>
              <a:t>devote yourself totally to God and His work.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Remember when you seek first His kingdom and His righteousness, whatever else you need will be added to you – from contentment in the single life to the right mate at the right time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Matt 6:33-34</a:t>
            </a:r>
            <a:r>
              <a:rPr lang="en-US" sz="2370" b="1" dirty="0" smtClean="0">
                <a:latin typeface="Cambria" panose="02040503050406030204" pitchFamily="18" charset="0"/>
                <a:ea typeface="Cambria" panose="02040503050406030204" pitchFamily="18" charset="0"/>
              </a:rPr>
              <a:t>). </a:t>
            </a:r>
          </a:p>
          <a:p>
            <a:pPr indent="457200">
              <a:tabLst>
                <a:tab pos="457200" algn="l"/>
              </a:tabLst>
            </a:pPr>
            <a:endParaRPr lang="en-US" sz="1000" b="1" i="1" dirty="0" smtClean="0">
              <a:latin typeface="Cambria" panose="02040503050406030204" pitchFamily="18" charset="0"/>
              <a:ea typeface="Cambria" panose="02040503050406030204" pitchFamily="18" charset="0"/>
            </a:endParaRPr>
          </a:p>
          <a:p>
            <a:pPr indent="457200">
              <a:tabLst>
                <a:tab pos="4572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Relax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370" b="1" dirty="0" smtClean="0">
                <a:latin typeface="Cambria" panose="02040503050406030204" pitchFamily="18" charset="0"/>
                <a:ea typeface="Cambria" panose="02040503050406030204" pitchFamily="18" charset="0"/>
              </a:rPr>
              <a:t>Quit </a:t>
            </a:r>
            <a:r>
              <a:rPr lang="en-US" sz="2370" b="1" dirty="0">
                <a:latin typeface="Cambria" panose="02040503050406030204" pitchFamily="18" charset="0"/>
                <a:ea typeface="Cambria" panose="02040503050406030204" pitchFamily="18" charset="0"/>
              </a:rPr>
              <a:t>hungering for the grass on the other side of the fence. </a:t>
            </a:r>
            <a:r>
              <a:rPr lang="en-US" sz="2370" b="1" dirty="0" smtClean="0">
                <a:latin typeface="Cambria" panose="02040503050406030204" pitchFamily="18" charset="0"/>
                <a:ea typeface="Cambria" panose="02040503050406030204" pitchFamily="18" charset="0"/>
              </a:rPr>
              <a:t> Stay </a:t>
            </a:r>
            <a:r>
              <a:rPr lang="en-US" sz="2370" b="1" dirty="0">
                <a:latin typeface="Cambria" panose="02040503050406030204" pitchFamily="18" charset="0"/>
                <a:ea typeface="Cambria" panose="02040503050406030204" pitchFamily="18" charset="0"/>
              </a:rPr>
              <a:t>in your pasture and feed on the many benefits </a:t>
            </a:r>
            <a:r>
              <a:rPr lang="en-US" sz="2370" b="1" dirty="0" smtClean="0">
                <a:latin typeface="Cambria" panose="02040503050406030204" pitchFamily="18" charset="0"/>
                <a:ea typeface="Cambria" panose="02040503050406030204" pitchFamily="18" charset="0"/>
              </a:rPr>
              <a:t>and the blessings God </a:t>
            </a:r>
            <a:r>
              <a:rPr lang="en-US" sz="2370" b="1" dirty="0">
                <a:latin typeface="Cambria" panose="02040503050406030204" pitchFamily="18" charset="0"/>
                <a:ea typeface="Cambria" panose="02040503050406030204" pitchFamily="18" charset="0"/>
              </a:rPr>
              <a:t>has for you there. </a:t>
            </a:r>
            <a:endParaRPr lang="en-US" sz="2370" b="1" dirty="0" smtClean="0">
              <a:latin typeface="Cambria" panose="02040503050406030204" pitchFamily="18" charset="0"/>
              <a:ea typeface="Cambria" panose="02040503050406030204" pitchFamily="18" charset="0"/>
            </a:endParaRP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a:latin typeface="Cambria" panose="02040503050406030204" pitchFamily="18" charset="0"/>
                <a:ea typeface="Cambria" panose="02040503050406030204" pitchFamily="18" charset="0"/>
              </a:rPr>
              <a:t>The pasture of singleness can be a place of contentment and even fulfillment if you will rest in the Lord, wait on Him, and serve Him through trust and obedience.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322390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Thoughts on Single-Mindedness</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77906" y="1219200"/>
            <a:ext cx="8677836" cy="5027530"/>
          </a:xfrm>
          <a:prstGeom prst="rect">
            <a:avLst/>
          </a:prstGeom>
          <a:noFill/>
          <a:effectLst/>
        </p:spPr>
        <p:txBody>
          <a:bodyPr wrap="square" rtlCol="0">
            <a:spAutoFit/>
          </a:bodyPr>
          <a:lstStyle/>
          <a:p>
            <a:pPr indent="457200">
              <a:tabLst>
                <a:tab pos="457200" algn="l"/>
              </a:tabLst>
            </a:pPr>
            <a:r>
              <a:rPr lang="en-US" sz="2370" b="1" dirty="0" smtClean="0">
                <a:latin typeface="Cambria" panose="02040503050406030204" pitchFamily="18" charset="0"/>
                <a:ea typeface="Cambria" panose="02040503050406030204" pitchFamily="18" charset="0"/>
              </a:rPr>
              <a:t>While, there are some single people not interested in being fully devoted to the Lord.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Perhaps because they are following the drives and desires of their own lives, or the values of the prevailing culture.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Paul presents a picture of singleness as a calling to an undistracted life of service for those willing and able to be devoted to the Master’s work.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Some are called for a season, others for a lifetime.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So, whatever God has called you to at this time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Rejoice</a:t>
            </a:r>
            <a:r>
              <a:rPr lang="en-US" sz="2370" b="1" dirty="0" smtClean="0">
                <a:latin typeface="Cambria" panose="02040503050406030204" pitchFamily="18" charset="0"/>
                <a:ea typeface="Cambria" panose="02040503050406030204" pitchFamily="18" charset="0"/>
              </a:rPr>
              <a:t>,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Reorient</a:t>
            </a:r>
            <a:r>
              <a:rPr lang="en-US" sz="2370" b="1" dirty="0" smtClean="0">
                <a:latin typeface="Cambria" panose="02040503050406030204" pitchFamily="18" charset="0"/>
                <a:ea typeface="Cambria" panose="02040503050406030204" pitchFamily="18" charset="0"/>
              </a:rPr>
              <a:t>, and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Relax!</a:t>
            </a:r>
            <a:r>
              <a:rPr lang="en-US" sz="237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Get the most from your lot in Life.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2387859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wipe(left)">
                                      <p:cBhvr>
                                        <p:cTn id="32" dur="1000"/>
                                        <p:tgtEl>
                                          <p:spTgt spid="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animEffect transition="in" filter="wipe(left)">
                                      <p:cBhvr>
                                        <p:cTn id="37" dur="10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219200" y="5638800"/>
            <a:ext cx="6858000" cy="584775"/>
          </a:xfrm>
          <a:prstGeom prst="rect">
            <a:avLst/>
          </a:prstGeom>
          <a:noFill/>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Getting the Most From Our Lot in Life</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par>
                          <p:cTn id="12" fill="hold">
                            <p:stCondLst>
                              <p:cond delay="6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5344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6 September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First Corinthians</a:t>
            </a:r>
            <a:endParaRPr lang="en-US" sz="30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2923877"/>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 in the NKJV and in one other versions of the Bible, i.e., KJV, NRSV, NIV,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8:1 – 13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a:t>
            </a:r>
            <a:r>
              <a:rPr lang="en-US" sz="2800" b="1" dirty="0" err="1" smtClean="0">
                <a:solidFill>
                  <a:prstClr val="black"/>
                </a:solidFill>
                <a:effectLst>
                  <a:outerShdw blurRad="38100" dist="38100" dir="2700000" algn="tl">
                    <a:srgbClr val="000000">
                      <a:alpha val="43137"/>
                    </a:srgbClr>
                  </a:outerShdw>
                </a:effectLst>
                <a:latin typeface="Cambria" pitchFamily="18" charset="0"/>
              </a:rPr>
              <a:t>Meating</a:t>
            </a:r>
            <a:r>
              <a:rPr lang="en-US" sz="2800" b="1" dirty="0" smtClean="0">
                <a:solidFill>
                  <a:prstClr val="black"/>
                </a:solidFill>
                <a:effectLst>
                  <a:outerShdw blurRad="38100" dist="38100" dir="2700000" algn="tl">
                    <a:srgbClr val="000000">
                      <a:alpha val="43137"/>
                    </a:srgbClr>
                  </a:outerShdw>
                </a:effectLst>
                <a:latin typeface="Cambria" pitchFamily="18" charset="0"/>
              </a:rPr>
              <a:t> In The Middle”</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589" y="1219200"/>
            <a:ext cx="8641976" cy="5016758"/>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Our lesson opens by saying that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Discontentment</a:t>
            </a:r>
            <a:r>
              <a:rPr lang="en-US" sz="2400" b="1" i="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is a disease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a:t>
            </a:r>
            <a:r>
              <a:rPr lang="en-US" sz="2400" b="1" dirty="0" smtClean="0">
                <a:latin typeface="Cambria" panose="02040503050406030204" pitchFamily="18" charset="0"/>
                <a:ea typeface="Cambria" panose="02040503050406030204" pitchFamily="18" charset="0"/>
              </a:rPr>
              <a:t>, “The disease of discontentment is a much overlooked ailment.”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Discontent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“Dissatisfaction with my present state of things. To be uneasy or not content </a:t>
            </a:r>
            <a:r>
              <a:rPr lang="en-US" sz="2400" b="1" i="1" dirty="0">
                <a:latin typeface="Cambria" panose="02040503050406030204" pitchFamily="18" charset="0"/>
                <a:ea typeface="Cambria" panose="02040503050406030204" pitchFamily="18" charset="0"/>
              </a:rPr>
              <a:t>with </a:t>
            </a:r>
            <a:r>
              <a:rPr lang="en-US" sz="2400" b="1" i="1" dirty="0" smtClean="0">
                <a:latin typeface="Cambria" panose="02040503050406030204" pitchFamily="18" charset="0"/>
                <a:ea typeface="Cambria" panose="02040503050406030204" pitchFamily="18" charset="0"/>
              </a:rPr>
              <a:t>my possessions</a:t>
            </a:r>
            <a:r>
              <a:rPr lang="en-US" sz="2400" b="1" i="1" dirty="0">
                <a:latin typeface="Cambria" panose="02040503050406030204" pitchFamily="18" charset="0"/>
                <a:ea typeface="Cambria" panose="02040503050406030204" pitchFamily="18" charset="0"/>
              </a:rPr>
              <a:t>, status, or situation</a:t>
            </a:r>
            <a:r>
              <a:rPr lang="en-US" sz="2400" b="1" i="1" dirty="0" smtClean="0">
                <a:latin typeface="Cambria" panose="02040503050406030204" pitchFamily="18" charset="0"/>
                <a:ea typeface="Cambria" panose="02040503050406030204" pitchFamily="18" charset="0"/>
              </a:rPr>
              <a:t>.”</a:t>
            </a:r>
          </a:p>
          <a:p>
            <a:pPr indent="457200"/>
            <a:endParaRPr lang="en-US" sz="1200" b="1" dirty="0">
              <a:latin typeface="Cambria" panose="02040503050406030204" pitchFamily="18" charset="0"/>
              <a:ea typeface="Cambria" panose="02040503050406030204" pitchFamily="18" charset="0"/>
            </a:endParaRPr>
          </a:p>
          <a:p>
            <a:pPr indent="53975">
              <a:tabLst>
                <a:tab pos="457200" algn="l"/>
              </a:tabLst>
            </a:pPr>
            <a:r>
              <a:rPr lang="en-US" sz="2400" b="1" dirty="0" smtClean="0">
                <a:latin typeface="Cambria" panose="02040503050406030204" pitchFamily="18" charset="0"/>
                <a:ea typeface="Cambria" panose="02040503050406030204" pitchFamily="18" charset="0"/>
              </a:rPr>
              <a:t>	Let’s consider for a moment some of the effects on those infected by this silent yet destructive disease.  </a:t>
            </a:r>
          </a:p>
          <a:p>
            <a:pPr indent="53975">
              <a:tabLst>
                <a:tab pos="457200" algn="l"/>
              </a:tabLst>
            </a:pPr>
            <a:endParaRPr lang="en-US" sz="1000" b="1" dirty="0">
              <a:latin typeface="Cambria" panose="02040503050406030204" pitchFamily="18" charset="0"/>
              <a:ea typeface="Cambria" panose="02040503050406030204" pitchFamily="18" charset="0"/>
            </a:endParaRPr>
          </a:p>
          <a:p>
            <a:pPr indent="53975">
              <a:tabLst>
                <a:tab pos="457200" algn="l"/>
              </a:tabLst>
            </a:pP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Discontentment</a:t>
            </a:r>
            <a:r>
              <a:rPr lang="en-US" sz="2400" b="1" dirty="0" smtClean="0">
                <a:latin typeface="Cambria" panose="02040503050406030204" pitchFamily="18" charset="0"/>
                <a:ea typeface="Cambria" panose="02040503050406030204" pitchFamily="18" charset="0"/>
              </a:rPr>
              <a:t> leads to rash, foolish decisions that we may regret for years; under its influence, men have abandoned their families; families have abandoned their churches, and churches have abandoned their Lord.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96641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765" y="1222265"/>
            <a:ext cx="8601635" cy="4616648"/>
          </a:xfrm>
          <a:prstGeom prst="rect">
            <a:avLst/>
          </a:prstGeom>
          <a:noFill/>
          <a:effectLst/>
        </p:spPr>
        <p:txBody>
          <a:bodyPr wrap="square" rtlCol="0">
            <a:spAutoFit/>
          </a:bodyPr>
          <a:lstStyle/>
          <a:p>
            <a:pPr indent="457200"/>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Discontentment </a:t>
            </a:r>
            <a:r>
              <a:rPr lang="en-US" sz="2400" b="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can empty our wallets, drain our bank accounts, and ruin our lines of credit. </a:t>
            </a:r>
          </a:p>
          <a:p>
            <a:pPr indent="457200"/>
            <a:endParaRPr lang="en-US" sz="1000" b="1" dirty="0">
              <a:latin typeface="Cambria" panose="02040503050406030204" pitchFamily="18" charset="0"/>
              <a:ea typeface="Cambria" panose="02040503050406030204" pitchFamily="18" charset="0"/>
            </a:endParaRPr>
          </a:p>
          <a:p>
            <a:pPr>
              <a:tabLst>
                <a:tab pos="457200" algn="l"/>
              </a:tabLst>
            </a:pPr>
            <a:r>
              <a:rPr lang="en-US" sz="2400" dirty="0" smtClean="0"/>
              <a:t>	</a:t>
            </a:r>
            <a:r>
              <a:rPr lang="en-US" sz="2400" b="1" dirty="0" smtClean="0">
                <a:latin typeface="Cambria" panose="02040503050406030204" pitchFamily="18" charset="0"/>
                <a:ea typeface="Cambria" panose="02040503050406030204" pitchFamily="18" charset="0"/>
              </a:rPr>
              <a:t>On </a:t>
            </a:r>
            <a:r>
              <a:rPr lang="en-US" sz="2400" b="1" dirty="0">
                <a:latin typeface="Cambria" panose="02040503050406030204" pitchFamily="18" charset="0"/>
                <a:ea typeface="Cambria" panose="02040503050406030204" pitchFamily="18" charset="0"/>
              </a:rPr>
              <a:t>top of all of that, it can affect our reputations, marking us as </a:t>
            </a:r>
            <a:r>
              <a:rPr lang="en-US" sz="2400" b="1" dirty="0" smtClean="0">
                <a:latin typeface="Cambria" panose="02040503050406030204" pitchFamily="18" charset="0"/>
                <a:ea typeface="Cambria" panose="02040503050406030204" pitchFamily="18" charset="0"/>
              </a:rPr>
              <a:t>flighty</a:t>
            </a:r>
            <a:r>
              <a:rPr lang="en-US" sz="2400" b="1" dirty="0">
                <a:latin typeface="Cambria" panose="02040503050406030204" pitchFamily="18" charset="0"/>
                <a:ea typeface="Cambria" panose="02040503050406030204" pitchFamily="18" charset="0"/>
              </a:rPr>
              <a:t>, flaky, and indecisive, not stable people, others can count on. </a:t>
            </a: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Discontentment</a:t>
            </a:r>
            <a:r>
              <a:rPr lang="en-US" sz="2400" b="1" dirty="0" smtClean="0">
                <a:latin typeface="Cambria" panose="02040503050406030204" pitchFamily="18" charset="0"/>
                <a:ea typeface="Cambria" panose="02040503050406030204" pitchFamily="18" charset="0"/>
              </a:rPr>
              <a:t> – is a devastating disorder that robs us of joy, peace, patience, faithfulness, and self-control.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While, Paul deals primarily with issues of married and single life, in chapter seven, </a:t>
            </a:r>
            <a:r>
              <a:rPr lang="en-US" sz="2400" b="1" dirty="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principle of contentment is foundational to the questions about whether, when, and whom to marry.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36635"/>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281495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1353" y="1219200"/>
            <a:ext cx="8624047" cy="4401205"/>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So, before Paul refocuses on issues related to the married versus the single life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7:25-40</a:t>
            </a:r>
            <a:r>
              <a:rPr lang="en-US" sz="2400" b="1" dirty="0" smtClean="0">
                <a:latin typeface="Cambria" panose="02040503050406030204" pitchFamily="18" charset="0"/>
                <a:ea typeface="Cambria" panose="02040503050406030204" pitchFamily="18" charset="0"/>
              </a:rPr>
              <a:t>), he steps back to examine the life of contentment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7:17-24</a:t>
            </a:r>
            <a:r>
              <a:rPr lang="en-US" sz="2400" b="1" dirty="0" smtClean="0">
                <a:latin typeface="Cambria" panose="02040503050406030204" pitchFamily="18" charset="0"/>
                <a:ea typeface="Cambria" panose="02040503050406030204" pitchFamily="18" charset="0"/>
              </a:rPr>
              <a:t>). </a:t>
            </a:r>
          </a:p>
          <a:p>
            <a:pPr indent="457200"/>
            <a:endParaRPr lang="en-US" sz="1000" b="1" dirty="0">
              <a:latin typeface="Cambria" panose="02040503050406030204" pitchFamily="18" charset="0"/>
              <a:ea typeface="Cambria" panose="02040503050406030204" pitchFamily="18" charset="0"/>
            </a:endParaRPr>
          </a:p>
          <a:p>
            <a:pPr>
              <a:tabLst>
                <a:tab pos="457200" algn="l"/>
              </a:tabLst>
            </a:pPr>
            <a:r>
              <a:rPr lang="en-US" sz="2400" dirty="0" smtClean="0"/>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Yes</a:t>
            </a:r>
            <a:r>
              <a:rPr lang="en-US" sz="2400" b="1" dirty="0" smtClean="0">
                <a:latin typeface="Cambria" panose="02040503050406030204" pitchFamily="18" charset="0"/>
                <a:ea typeface="Cambria" panose="02040503050406030204" pitchFamily="18" charset="0"/>
              </a:rPr>
              <a:t>! discontentment with the current circumstances of life is an issue that plagues modern-day men and women as much as it troubled those in the first century.</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So, Paul’s exhortation in these verses can be applied to more than just the question of singleness versus marriage.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But to the principle of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Contentment</a:t>
            </a:r>
            <a:r>
              <a:rPr lang="en-US" sz="2400" b="1" dirty="0" smtClean="0">
                <a:latin typeface="Cambria" panose="02040503050406030204" pitchFamily="18" charset="0"/>
                <a:ea typeface="Cambria" panose="02040503050406030204" pitchFamily="18" charset="0"/>
              </a:rPr>
              <a:t>! </a:t>
            </a:r>
          </a:p>
          <a:p>
            <a:pPr>
              <a:tabLst>
                <a:tab pos="457200" algn="l"/>
              </a:tabLst>
            </a:pPr>
            <a:endParaRPr lang="en-US" sz="2400" b="1" dirty="0">
              <a:latin typeface="Cambria" panose="02040503050406030204" pitchFamily="18" charset="0"/>
              <a:ea typeface="Cambria" panose="02040503050406030204" pitchFamily="18" charset="0"/>
            </a:endParaRPr>
          </a:p>
          <a:p>
            <a:pPr>
              <a:tabLst>
                <a:tab pos="457200" algn="l"/>
              </a:tabLst>
            </a:pP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1079213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1206500"/>
            <a:ext cx="8480612" cy="5232202"/>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300" b="1" i="1" baseline="30000" dirty="0" smtClean="0">
                <a:effectLst>
                  <a:outerShdw blurRad="38100" dist="38100" dir="2700000" algn="tl">
                    <a:srgbClr val="000000">
                      <a:alpha val="43137"/>
                    </a:srgbClr>
                  </a:outerShdw>
                </a:effectLst>
                <a:latin typeface="Georgia" panose="02040502050405020303" pitchFamily="18" charset="0"/>
              </a:rPr>
              <a:t>17</a:t>
            </a:r>
            <a:r>
              <a:rPr lang="en-US" sz="2300" i="1" dirty="0" smtClean="0">
                <a:latin typeface="Georgia" panose="02040502050405020303" pitchFamily="18" charset="0"/>
              </a:rPr>
              <a:t>But </a:t>
            </a:r>
            <a:r>
              <a:rPr lang="en-US" sz="2300" i="1" dirty="0">
                <a:latin typeface="Georgia" panose="02040502050405020303" pitchFamily="18" charset="0"/>
              </a:rPr>
              <a:t>as God has distributed to each one, as the Lord has called each one, so let him walk.  And so I ordain in all the churches</a:t>
            </a:r>
            <a:r>
              <a:rPr lang="en-US" sz="2300" i="1" dirty="0" smtClean="0">
                <a:latin typeface="Georgia" panose="02040502050405020303" pitchFamily="18" charset="0"/>
              </a:rPr>
              <a:t>. </a:t>
            </a:r>
            <a:r>
              <a:rPr lang="en-US" sz="2300" i="1" dirty="0">
                <a:latin typeface="Georgia" panose="02040502050405020303" pitchFamily="18" charset="0"/>
              </a:rPr>
              <a:t> </a:t>
            </a:r>
            <a:r>
              <a:rPr lang="en-US" sz="2300" b="1" i="1" baseline="30000" dirty="0" smtClean="0">
                <a:effectLst>
                  <a:outerShdw blurRad="38100" dist="38100" dir="2700000" algn="tl">
                    <a:srgbClr val="000000">
                      <a:alpha val="43137"/>
                    </a:srgbClr>
                  </a:outerShdw>
                </a:effectLst>
                <a:latin typeface="Georgia" panose="02040502050405020303" pitchFamily="18" charset="0"/>
              </a:rPr>
              <a:t>18</a:t>
            </a:r>
            <a:r>
              <a:rPr lang="en-US" sz="2300" i="1" dirty="0" smtClean="0">
                <a:latin typeface="Georgia" panose="02040502050405020303" pitchFamily="18" charset="0"/>
              </a:rPr>
              <a:t>Was </a:t>
            </a:r>
            <a:r>
              <a:rPr lang="en-US" sz="2300" i="1" dirty="0">
                <a:latin typeface="Georgia" panose="02040502050405020303" pitchFamily="18" charset="0"/>
              </a:rPr>
              <a:t>anyone called while circumcised?  Let him not become uncircumcised.  Was anyone called while uncircumcised?  Let him not be </a:t>
            </a:r>
            <a:r>
              <a:rPr lang="en-US" sz="2300" i="1" dirty="0" smtClean="0">
                <a:latin typeface="Georgia" panose="02040502050405020303" pitchFamily="18" charset="0"/>
              </a:rPr>
              <a:t>circumcised.  </a:t>
            </a:r>
            <a:r>
              <a:rPr lang="en-US" sz="2300" b="1" i="1" baseline="30000" dirty="0" smtClean="0">
                <a:effectLst>
                  <a:outerShdw blurRad="38100" dist="38100" dir="2700000" algn="tl">
                    <a:srgbClr val="000000">
                      <a:alpha val="43137"/>
                    </a:srgbClr>
                  </a:outerShdw>
                </a:effectLst>
                <a:latin typeface="Georgia" panose="02040502050405020303" pitchFamily="18" charset="0"/>
              </a:rPr>
              <a:t>19</a:t>
            </a:r>
            <a:r>
              <a:rPr lang="en-US" sz="2300" i="1" dirty="0" smtClean="0">
                <a:latin typeface="Georgia" panose="02040502050405020303" pitchFamily="18" charset="0"/>
              </a:rPr>
              <a:t>Circumcision </a:t>
            </a:r>
            <a:r>
              <a:rPr lang="en-US" sz="2300" i="1" dirty="0">
                <a:latin typeface="Georgia" panose="02040502050405020303" pitchFamily="18" charset="0"/>
              </a:rPr>
              <a:t>is nothing and uncircumcision is nothing, but keeping the commandments of God is what </a:t>
            </a:r>
            <a:r>
              <a:rPr lang="en-US" sz="2300" i="1" dirty="0" smtClean="0">
                <a:latin typeface="Georgia" panose="02040502050405020303" pitchFamily="18" charset="0"/>
              </a:rPr>
              <a:t>matters.  </a:t>
            </a:r>
            <a:r>
              <a:rPr lang="en-US" sz="2300" b="1" i="1" baseline="30000" dirty="0" smtClean="0">
                <a:effectLst>
                  <a:outerShdw blurRad="38100" dist="38100" dir="2700000" algn="tl">
                    <a:srgbClr val="000000">
                      <a:alpha val="43137"/>
                    </a:srgbClr>
                  </a:outerShdw>
                </a:effectLst>
                <a:latin typeface="Georgia" panose="02040502050405020303" pitchFamily="18" charset="0"/>
              </a:rPr>
              <a:t>20</a:t>
            </a:r>
            <a:r>
              <a:rPr lang="en-US" sz="2300" i="1" dirty="0" smtClean="0">
                <a:latin typeface="Georgia" panose="02040502050405020303" pitchFamily="18" charset="0"/>
              </a:rPr>
              <a:t>Let </a:t>
            </a:r>
            <a:r>
              <a:rPr lang="en-US" sz="2300" i="1" dirty="0">
                <a:latin typeface="Georgia" panose="02040502050405020303" pitchFamily="18" charset="0"/>
              </a:rPr>
              <a:t>each one remain in the same calling in which he was called.  </a:t>
            </a:r>
            <a:r>
              <a:rPr lang="en-US" sz="2300" b="1" i="1" baseline="30000" dirty="0" smtClean="0">
                <a:effectLst>
                  <a:outerShdw blurRad="38100" dist="38100" dir="2700000" algn="tl">
                    <a:srgbClr val="000000">
                      <a:alpha val="43137"/>
                    </a:srgbClr>
                  </a:outerShdw>
                </a:effectLst>
                <a:latin typeface="Georgia" panose="02040502050405020303" pitchFamily="18" charset="0"/>
              </a:rPr>
              <a:t>21</a:t>
            </a:r>
            <a:r>
              <a:rPr lang="en-US" sz="2300" i="1" dirty="0" smtClean="0">
                <a:latin typeface="Georgia" panose="02040502050405020303" pitchFamily="18" charset="0"/>
              </a:rPr>
              <a:t>Were </a:t>
            </a:r>
            <a:r>
              <a:rPr lang="en-US" sz="2300" i="1" dirty="0">
                <a:latin typeface="Georgia" panose="02040502050405020303" pitchFamily="18" charset="0"/>
              </a:rPr>
              <a:t>you called while a slave?  Do not be concerned about it; but if you can be made free, rather use it.  </a:t>
            </a:r>
            <a:r>
              <a:rPr lang="en-US" sz="2300" b="1" i="1" baseline="30000" dirty="0" smtClean="0">
                <a:effectLst>
                  <a:outerShdw blurRad="38100" dist="38100" dir="2700000" algn="tl">
                    <a:srgbClr val="000000">
                      <a:alpha val="43137"/>
                    </a:srgbClr>
                  </a:outerShdw>
                </a:effectLst>
                <a:latin typeface="Georgia" panose="02040502050405020303" pitchFamily="18" charset="0"/>
              </a:rPr>
              <a:t>22</a:t>
            </a:r>
            <a:r>
              <a:rPr lang="en-US" sz="2300" i="1" dirty="0" smtClean="0">
                <a:latin typeface="Georgia" panose="02040502050405020303" pitchFamily="18" charset="0"/>
              </a:rPr>
              <a:t>For </a:t>
            </a:r>
            <a:r>
              <a:rPr lang="en-US" sz="2300" i="1" dirty="0">
                <a:latin typeface="Georgia" panose="02040502050405020303" pitchFamily="18" charset="0"/>
              </a:rPr>
              <a:t>he who is called in the Lord while a slave is the Lord’s freedman.  Likewise he who is </a:t>
            </a:r>
            <a:r>
              <a:rPr lang="en-US" sz="2300" i="1" dirty="0" smtClean="0">
                <a:latin typeface="Georgia" panose="02040502050405020303" pitchFamily="18" charset="0"/>
              </a:rPr>
              <a:t>called while free </a:t>
            </a:r>
            <a:r>
              <a:rPr lang="en-US" sz="2300" i="1" dirty="0">
                <a:latin typeface="Georgia" panose="02040502050405020303" pitchFamily="18" charset="0"/>
              </a:rPr>
              <a:t>is Christ’s slave</a:t>
            </a:r>
            <a:r>
              <a:rPr lang="en-US" sz="2300" i="1" dirty="0" smtClean="0">
                <a:latin typeface="Georgia" panose="02040502050405020303" pitchFamily="18" charset="0"/>
              </a:rPr>
              <a:t>. </a:t>
            </a:r>
            <a:r>
              <a:rPr lang="en-US" sz="2300" i="1" dirty="0">
                <a:latin typeface="Georgia" panose="02040502050405020303" pitchFamily="18" charset="0"/>
              </a:rPr>
              <a:t> </a:t>
            </a:r>
            <a:r>
              <a:rPr lang="en-US" sz="2300" b="1" i="1" baseline="30000" dirty="0" smtClean="0">
                <a:effectLst>
                  <a:outerShdw blurRad="38100" dist="38100" dir="2700000" algn="tl">
                    <a:srgbClr val="000000">
                      <a:alpha val="43137"/>
                    </a:srgbClr>
                  </a:outerShdw>
                </a:effectLst>
                <a:latin typeface="Georgia" panose="02040502050405020303" pitchFamily="18" charset="0"/>
              </a:rPr>
              <a:t>23</a:t>
            </a:r>
            <a:r>
              <a:rPr lang="en-US" sz="2300" i="1" dirty="0" smtClean="0">
                <a:latin typeface="Georgia" panose="02040502050405020303" pitchFamily="18" charset="0"/>
              </a:rPr>
              <a:t>You </a:t>
            </a:r>
            <a:r>
              <a:rPr lang="en-US" sz="2300" i="1" dirty="0">
                <a:latin typeface="Georgia" panose="02040502050405020303" pitchFamily="18" charset="0"/>
              </a:rPr>
              <a:t>were bought at a price; do not become slaves of men. </a:t>
            </a:r>
            <a:r>
              <a:rPr lang="en-US" sz="2300" b="1" i="1" baseline="30000" dirty="0">
                <a:latin typeface="Georgia" panose="02040502050405020303" pitchFamily="18" charset="0"/>
              </a:rPr>
              <a:t> </a:t>
            </a:r>
            <a:r>
              <a:rPr lang="en-US" sz="2300" b="1" i="1" baseline="30000" dirty="0" smtClean="0">
                <a:effectLst>
                  <a:outerShdw blurRad="38100" dist="38100" dir="2700000" algn="tl">
                    <a:srgbClr val="000000">
                      <a:alpha val="43137"/>
                    </a:srgbClr>
                  </a:outerShdw>
                </a:effectLst>
                <a:latin typeface="Georgia" panose="02040502050405020303" pitchFamily="18" charset="0"/>
              </a:rPr>
              <a:t>24</a:t>
            </a:r>
            <a:r>
              <a:rPr lang="en-US" sz="2300" i="1" dirty="0" smtClean="0">
                <a:latin typeface="Georgia" panose="02040502050405020303" pitchFamily="18" charset="0"/>
              </a:rPr>
              <a:t>Brethren</a:t>
            </a:r>
            <a:r>
              <a:rPr lang="en-US" sz="2300" i="1" dirty="0">
                <a:latin typeface="Georgia" panose="02040502050405020303" pitchFamily="18" charset="0"/>
              </a:rPr>
              <a:t>, let each one remain with God in that state in which </a:t>
            </a:r>
            <a:r>
              <a:rPr lang="en-US" sz="2300" i="1" dirty="0" smtClean="0">
                <a:latin typeface="Georgia" panose="02040502050405020303" pitchFamily="18" charset="0"/>
              </a:rPr>
              <a:t>he was called.   </a:t>
            </a:r>
            <a:endParaRPr lang="en-US" sz="2300" i="1" dirty="0">
              <a:latin typeface="Georgia" panose="02040502050405020303"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7:17-24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7:17-24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0999" y="1219200"/>
            <a:ext cx="8534401"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Now, having just urged believers to continue to live in marriage with their unbelieving spouses who are willing to stay married (</a:t>
            </a:r>
            <a:r>
              <a:rPr lang="en-US" sz="2400" b="1" dirty="0" smtClean="0">
                <a:effectLst>
                  <a:outerShdw blurRad="38100" dist="38100" dir="2700000" algn="tl">
                    <a:srgbClr val="000000">
                      <a:alpha val="43137"/>
                    </a:srgbClr>
                  </a:outerShdw>
                </a:effectLst>
                <a:latin typeface="Cambria" pitchFamily="18" charset="0"/>
              </a:rPr>
              <a:t>7:12-13, 16</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 . . .</a:t>
            </a:r>
            <a:r>
              <a:rPr lang="en-US" sz="2400" b="1" dirty="0" smtClean="0">
                <a:latin typeface="Cambria" pitchFamily="18" charset="0"/>
              </a:rPr>
              <a:t>  </a:t>
            </a:r>
            <a:endParaRPr lang="en-US" sz="2400" b="1" i="1" dirty="0">
              <a:latin typeface="Cambria" pitchFamily="18" charset="0"/>
            </a:endParaRPr>
          </a:p>
          <a:p>
            <a:pPr indent="457200">
              <a:spcAft>
                <a:spcPts val="1200"/>
              </a:spcAft>
            </a:pPr>
            <a:r>
              <a:rPr lang="en-US" sz="2400" b="1" dirty="0">
                <a:latin typeface="Cambria" pitchFamily="18" charset="0"/>
              </a:rPr>
              <a:t>Paul takes a sudden </a:t>
            </a:r>
            <a:r>
              <a:rPr lang="en-US" sz="2400" b="1" dirty="0" smtClean="0">
                <a:latin typeface="Cambria" pitchFamily="18" charset="0"/>
              </a:rPr>
              <a:t>step out of the specific issue of marriage to address a matter that underlies the entire discussion of: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Getting the Most out of Our Lot in Life</a:t>
            </a:r>
            <a:r>
              <a:rPr lang="en-US" sz="2400" b="1" i="1" dirty="0" smtClean="0">
                <a:latin typeface="Cambria" pitchFamily="18" charset="0"/>
              </a:rPr>
              <a:t>.”</a:t>
            </a:r>
            <a:endParaRPr lang="en-US" sz="2400" b="1" i="1" dirty="0">
              <a:latin typeface="Cambria" pitchFamily="18" charset="0"/>
            </a:endParaRPr>
          </a:p>
          <a:p>
            <a:pPr indent="457200">
              <a:spcAft>
                <a:spcPts val="1200"/>
              </a:spcAft>
            </a:pPr>
            <a:r>
              <a:rPr lang="en-US" sz="2400" b="1" dirty="0" smtClean="0">
                <a:latin typeface="Cambria" pitchFamily="18" charset="0"/>
              </a:rPr>
              <a:t>Here Paul appeals to a universal principle, one which   he shared with all the churches, that is, to remain in the general condition or social status in which a person was called as a Christian (</a:t>
            </a:r>
            <a:r>
              <a:rPr lang="en-US" sz="2400" b="1" dirty="0" smtClean="0">
                <a:effectLst>
                  <a:outerShdw blurRad="38100" dist="38100" dir="2700000" algn="tl">
                    <a:srgbClr val="000000">
                      <a:alpha val="43137"/>
                    </a:srgbClr>
                  </a:outerShdw>
                </a:effectLst>
                <a:latin typeface="Cambria" pitchFamily="18" charset="0"/>
              </a:rPr>
              <a:t>7:17</a:t>
            </a:r>
            <a:r>
              <a:rPr lang="en-US" sz="2400" b="1" dirty="0" smtClean="0">
                <a:latin typeface="Cambria" pitchFamily="18" charset="0"/>
              </a:rPr>
              <a:t>).</a:t>
            </a:r>
          </a:p>
          <a:p>
            <a:pPr indent="457200">
              <a:spcAft>
                <a:spcPts val="1200"/>
              </a:spcAft>
            </a:pPr>
            <a:r>
              <a:rPr lang="en-US" sz="2400" b="1" dirty="0" smtClean="0">
                <a:latin typeface="Cambria" pitchFamily="18" charset="0"/>
              </a:rPr>
              <a:t>Because God has called each person from a particular social realm and unique life situation, that person should continue in that same situation.</a:t>
            </a: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7:17-24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219200"/>
            <a:ext cx="8695765" cy="5232202"/>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Why</a:t>
            </a:r>
            <a:r>
              <a:rPr lang="en-US" sz="2400" b="1" dirty="0" smtClean="0">
                <a:latin typeface="Cambria" pitchFamily="18" charset="0"/>
              </a:rPr>
              <a:t>?  The answer is in order to continue as a light in that particular social sphere (</a:t>
            </a:r>
            <a:r>
              <a:rPr lang="en-US" sz="2400" b="1" dirty="0" smtClean="0">
                <a:effectLst>
                  <a:outerShdw blurRad="38100" dist="38100" dir="2700000" algn="tl">
                    <a:srgbClr val="000000">
                      <a:alpha val="43137"/>
                    </a:srgbClr>
                  </a:outerShdw>
                </a:effectLst>
                <a:latin typeface="Cambria" pitchFamily="18" charset="0"/>
              </a:rPr>
              <a:t>7:16</a:t>
            </a:r>
            <a:r>
              <a:rPr lang="en-US" sz="2400" b="1" dirty="0" smtClean="0">
                <a:latin typeface="Cambria" pitchFamily="18" charset="0"/>
              </a:rPr>
              <a:t>). </a:t>
            </a:r>
            <a:endParaRPr lang="en-US" sz="2400" b="1" i="1" dirty="0">
              <a:latin typeface="Cambria" pitchFamily="18" charset="0"/>
            </a:endParaRPr>
          </a:p>
          <a:p>
            <a:pPr indent="457200">
              <a:spcAft>
                <a:spcPts val="1200"/>
              </a:spcAft>
            </a:pPr>
            <a:r>
              <a:rPr lang="en-US" sz="2400" b="1" dirty="0" smtClean="0">
                <a:latin typeface="Cambria" pitchFamily="18" charset="0"/>
              </a:rPr>
              <a:t>Since this principle can be so easily misunderstood and misapplied, Paul offers several examples of the kind of social and cultural context he has in mind:  </a:t>
            </a:r>
            <a:endParaRPr lang="en-US" sz="2400" b="1" dirty="0">
              <a:latin typeface="Cambria" pitchFamily="18" charset="0"/>
            </a:endParaRPr>
          </a:p>
          <a:p>
            <a:pPr marL="511175" indent="-342900">
              <a:spcAft>
                <a:spcPts val="1200"/>
              </a:spcAft>
              <a:buFont typeface="Wingdings" panose="05000000000000000000" pitchFamily="2" charset="2"/>
              <a:buChar char="Ø"/>
              <a:tabLst>
                <a:tab pos="8345488" algn="l"/>
              </a:tabLst>
            </a:pPr>
            <a:r>
              <a:rPr lang="en-US" sz="2400" b="1" dirty="0" smtClean="0">
                <a:latin typeface="Cambria" pitchFamily="18" charset="0"/>
              </a:rPr>
              <a:t>Jewish believers should not seek to act like Gentiles (</a:t>
            </a:r>
            <a:r>
              <a:rPr lang="en-US" sz="2400" b="1" dirty="0" smtClean="0">
                <a:effectLst>
                  <a:outerShdw blurRad="38100" dist="38100" dir="2700000" algn="tl">
                    <a:srgbClr val="000000">
                      <a:alpha val="43137"/>
                    </a:srgbClr>
                  </a:outerShdw>
                </a:effectLst>
                <a:latin typeface="Cambria" pitchFamily="18" charset="0"/>
              </a:rPr>
              <a:t>18</a:t>
            </a:r>
            <a:r>
              <a:rPr lang="en-US" sz="2400" b="1" dirty="0" smtClean="0">
                <a:latin typeface="Cambria" pitchFamily="18" charset="0"/>
              </a:rPr>
              <a:t>).</a:t>
            </a:r>
          </a:p>
          <a:p>
            <a:pPr marL="511175" indent="-342900">
              <a:spcAft>
                <a:spcPts val="1200"/>
              </a:spcAft>
              <a:buFont typeface="Wingdings" panose="05000000000000000000" pitchFamily="2" charset="2"/>
              <a:buChar char="Ø"/>
            </a:pPr>
            <a:r>
              <a:rPr lang="en-US" sz="2400" b="1" dirty="0" smtClean="0">
                <a:latin typeface="Cambria" pitchFamily="18" charset="0"/>
              </a:rPr>
              <a:t>Gentile </a:t>
            </a:r>
            <a:r>
              <a:rPr lang="en-US" sz="2400" b="1" dirty="0">
                <a:latin typeface="Cambria" pitchFamily="18" charset="0"/>
              </a:rPr>
              <a:t>believers should not seek to act like </a:t>
            </a:r>
            <a:r>
              <a:rPr lang="en-US" sz="2400" b="1" dirty="0" smtClean="0">
                <a:latin typeface="Cambria" pitchFamily="18" charset="0"/>
              </a:rPr>
              <a:t>Jews </a:t>
            </a:r>
            <a:r>
              <a:rPr lang="en-US" sz="2400" b="1" dirty="0">
                <a:latin typeface="Cambria" pitchFamily="18" charset="0"/>
              </a:rPr>
              <a:t>(</a:t>
            </a:r>
            <a:r>
              <a:rPr lang="en-US" sz="2400" b="1" dirty="0">
                <a:effectLst>
                  <a:outerShdw blurRad="38100" dist="38100" dir="2700000" algn="tl">
                    <a:srgbClr val="000000">
                      <a:alpha val="43137"/>
                    </a:srgbClr>
                  </a:outerShdw>
                </a:effectLst>
                <a:latin typeface="Cambria" pitchFamily="18" charset="0"/>
              </a:rPr>
              <a:t>18</a:t>
            </a:r>
            <a:r>
              <a:rPr lang="en-US" sz="2400" b="1" dirty="0" smtClean="0">
                <a:latin typeface="Cambria" pitchFamily="18" charset="0"/>
              </a:rPr>
              <a:t>).</a:t>
            </a:r>
          </a:p>
          <a:p>
            <a:pPr marL="511175" indent="-342900">
              <a:spcAft>
                <a:spcPts val="1200"/>
              </a:spcAft>
              <a:buFont typeface="Wingdings" panose="05000000000000000000" pitchFamily="2" charset="2"/>
              <a:buChar char="Ø"/>
            </a:pPr>
            <a:r>
              <a:rPr lang="en-US" sz="2400" b="1" dirty="0" smtClean="0">
                <a:latin typeface="Cambria" pitchFamily="18" charset="0"/>
              </a:rPr>
              <a:t>Slaves should not fret about being freed (</a:t>
            </a:r>
            <a:r>
              <a:rPr lang="en-US" sz="2400" b="1" dirty="0" smtClean="0">
                <a:effectLst>
                  <a:outerShdw blurRad="38100" dist="38100" dir="2700000" algn="tl">
                    <a:srgbClr val="000000">
                      <a:alpha val="43137"/>
                    </a:srgbClr>
                  </a:outerShdw>
                </a:effectLst>
                <a:latin typeface="Cambria" pitchFamily="18" charset="0"/>
              </a:rPr>
              <a:t>21</a:t>
            </a:r>
            <a:r>
              <a:rPr lang="en-US" sz="2400" b="1" dirty="0" smtClean="0">
                <a:latin typeface="Cambria" pitchFamily="18" charset="0"/>
              </a:rPr>
              <a:t>). </a:t>
            </a:r>
          </a:p>
          <a:p>
            <a:pPr marL="511175" indent="-342900">
              <a:spcAft>
                <a:spcPts val="1200"/>
              </a:spcAft>
              <a:buFont typeface="Wingdings" panose="05000000000000000000" pitchFamily="2" charset="2"/>
              <a:buChar char="Ø"/>
            </a:pPr>
            <a:r>
              <a:rPr lang="en-US" sz="2400" b="1" dirty="0" smtClean="0">
                <a:latin typeface="Cambria" pitchFamily="18" charset="0"/>
              </a:rPr>
              <a:t>If you’re free don’t be enslaved to men (</a:t>
            </a:r>
            <a:r>
              <a:rPr lang="en-US" sz="2400" b="1" dirty="0" smtClean="0">
                <a:effectLst>
                  <a:outerShdw blurRad="38100" dist="38100" dir="2700000" algn="tl">
                    <a:srgbClr val="000000">
                      <a:alpha val="43137"/>
                    </a:srgbClr>
                  </a:outerShdw>
                </a:effectLst>
                <a:latin typeface="Cambria" pitchFamily="18" charset="0"/>
              </a:rPr>
              <a:t>23</a:t>
            </a:r>
            <a:r>
              <a:rPr lang="en-US" sz="2400" b="1" dirty="0" smtClean="0">
                <a:latin typeface="Cambria" pitchFamily="18" charset="0"/>
              </a:rPr>
              <a:t>). </a:t>
            </a:r>
          </a:p>
          <a:p>
            <a:pPr marL="511175" indent="-342900">
              <a:spcAft>
                <a:spcPts val="1200"/>
              </a:spcAft>
              <a:buFont typeface="Wingdings" panose="05000000000000000000" pitchFamily="2" charset="2"/>
              <a:buChar char="Ø"/>
            </a:pPr>
            <a:r>
              <a:rPr lang="en-US" sz="2400" b="1" dirty="0" smtClean="0">
                <a:latin typeface="Cambria" pitchFamily="18" charset="0"/>
              </a:rPr>
              <a:t>If engaged don’t break off your engagement (</a:t>
            </a:r>
            <a:r>
              <a:rPr lang="en-US" sz="2400" b="1" dirty="0" smtClean="0">
                <a:effectLst>
                  <a:outerShdw blurRad="38100" dist="38100" dir="2700000" algn="tl">
                    <a:srgbClr val="000000">
                      <a:alpha val="43137"/>
                    </a:srgbClr>
                  </a:outerShdw>
                </a:effectLst>
                <a:latin typeface="Cambria" pitchFamily="18" charset="0"/>
              </a:rPr>
              <a:t>27</a:t>
            </a:r>
            <a:r>
              <a:rPr lang="en-US" sz="2400" b="1" dirty="0" smtClean="0">
                <a:latin typeface="Cambria" pitchFamily="18" charset="0"/>
              </a:rPr>
              <a:t>).</a:t>
            </a:r>
          </a:p>
          <a:p>
            <a:pPr marL="511175" indent="-342900">
              <a:spcAft>
                <a:spcPts val="1200"/>
              </a:spcAft>
              <a:buFont typeface="Wingdings" panose="05000000000000000000" pitchFamily="2" charset="2"/>
              <a:buChar char="Ø"/>
            </a:pPr>
            <a:r>
              <a:rPr lang="en-US" sz="2400" b="1" dirty="0" smtClean="0">
                <a:latin typeface="Cambria" pitchFamily="18" charset="0"/>
              </a:rPr>
              <a:t>If single don’t rush to be married (</a:t>
            </a:r>
            <a:r>
              <a:rPr lang="en-US" sz="2400" b="1" dirty="0" smtClean="0">
                <a:effectLst>
                  <a:outerShdw blurRad="38100" dist="38100" dir="2700000" algn="tl">
                    <a:srgbClr val="000000">
                      <a:alpha val="43137"/>
                    </a:srgbClr>
                  </a:outerShdw>
                </a:effectLst>
                <a:latin typeface="Cambria" pitchFamily="18" charset="0"/>
              </a:rPr>
              <a:t>27</a:t>
            </a:r>
            <a:r>
              <a:rPr lang="en-US" sz="2400" b="1" dirty="0" smtClean="0">
                <a:latin typeface="Cambria" pitchFamily="18" charset="0"/>
              </a:rPr>
              <a:t>).</a:t>
            </a:r>
          </a:p>
        </p:txBody>
      </p:sp>
    </p:spTree>
    <p:extLst>
      <p:ext uri="{BB962C8B-B14F-4D97-AF65-F5344CB8AC3E}">
        <p14:creationId xmlns:p14="http://schemas.microsoft.com/office/powerpoint/2010/main" xmlns="" val="27630738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1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left)">
                                      <p:cBhvr>
                                        <p:cTn id="4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44669</TotalTime>
  <Words>3142</Words>
  <Application>Microsoft Office PowerPoint</Application>
  <PresentationFormat>On-screen Show (4:3)</PresentationFormat>
  <Paragraphs>222</Paragraphs>
  <Slides>36</Slides>
  <Notes>33</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Trek</vt:lpstr>
      <vt:lpstr>1_Trek</vt:lpstr>
      <vt:lpstr>Slide 1</vt:lpstr>
      <vt:lpstr>1 Corinthians Introduction</vt:lpstr>
      <vt:lpstr>Slide 3</vt:lpstr>
      <vt:lpstr>1 Corinthians - Lesson Overview</vt:lpstr>
      <vt:lpstr>1 Corinthians - Lesson Overview</vt:lpstr>
      <vt:lpstr>1 Corinthians - Lesson Overview</vt:lpstr>
      <vt:lpstr>1 Corinthians 7:17-24</vt:lpstr>
      <vt:lpstr>1 Corinthians 7:17-24</vt:lpstr>
      <vt:lpstr>1 Corinthians 7:17-24</vt:lpstr>
      <vt:lpstr>1 Corinthians 7:17-24</vt:lpstr>
      <vt:lpstr>1 Corinthians 7:17-24</vt:lpstr>
      <vt:lpstr>1 Corinthians 7:17-24</vt:lpstr>
      <vt:lpstr>1 Corinthians 7:17-24</vt:lpstr>
      <vt:lpstr>1 Corinthians 7:17-24</vt:lpstr>
      <vt:lpstr>1 Corinthians 7:25-28</vt:lpstr>
      <vt:lpstr>1 Corinthians 7:25-28</vt:lpstr>
      <vt:lpstr>1 Corinthians 7:25-28</vt:lpstr>
      <vt:lpstr>1 Corinthians 7:25-28</vt:lpstr>
      <vt:lpstr>1 Corinthians 7:25-28</vt:lpstr>
      <vt:lpstr>1 Corinthians 7:25-28</vt:lpstr>
      <vt:lpstr>1 Corinthians 7:25-28</vt:lpstr>
      <vt:lpstr>1 Corinthians 7:29-35</vt:lpstr>
      <vt:lpstr>1 Corinthians 7:29-35</vt:lpstr>
      <vt:lpstr>1 Corinthians 7:29-35</vt:lpstr>
      <vt:lpstr>1 Corinthians 7:29-35</vt:lpstr>
      <vt:lpstr>1 Corinthians 7:36-40</vt:lpstr>
      <vt:lpstr>1 Corinthians 7:36-40</vt:lpstr>
      <vt:lpstr>1 Corinthians 7:36-40</vt:lpstr>
      <vt:lpstr>1 Corinthians 7:36-40</vt:lpstr>
      <vt:lpstr>Slide 30</vt:lpstr>
      <vt:lpstr>Application – Thoughts on Single-Mindedness</vt:lpstr>
      <vt:lpstr>Application – Thoughts on Single-Mindedness</vt:lpstr>
      <vt:lpstr>Application – Thoughts on Single-Mindedness</vt:lpstr>
      <vt:lpstr>Application – Thoughts on Single-Mindedness</vt:lpstr>
      <vt:lpstr>Slide 35</vt:lpstr>
      <vt:lpstr>Slide 36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8372</cp:revision>
  <cp:lastPrinted>2023-05-06T01:46:48Z</cp:lastPrinted>
  <dcterms:created xsi:type="dcterms:W3CDTF">2016-10-08T19:35:00Z</dcterms:created>
  <dcterms:modified xsi:type="dcterms:W3CDTF">2023-08-10T00:08:27Z</dcterms:modified>
</cp:coreProperties>
</file>